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33"/>
  </p:notesMasterIdLst>
  <p:sldIdLst>
    <p:sldId id="272" r:id="rId2"/>
    <p:sldId id="273" r:id="rId3"/>
    <p:sldId id="274" r:id="rId4"/>
    <p:sldId id="293" r:id="rId5"/>
    <p:sldId id="294" r:id="rId6"/>
    <p:sldId id="275" r:id="rId7"/>
    <p:sldId id="279" r:id="rId8"/>
    <p:sldId id="276" r:id="rId9"/>
    <p:sldId id="277" r:id="rId10"/>
    <p:sldId id="278" r:id="rId11"/>
    <p:sldId id="271" r:id="rId12"/>
    <p:sldId id="295" r:id="rId13"/>
    <p:sldId id="280" r:id="rId14"/>
    <p:sldId id="282" r:id="rId15"/>
    <p:sldId id="283" r:id="rId16"/>
    <p:sldId id="281" r:id="rId17"/>
    <p:sldId id="284" r:id="rId18"/>
    <p:sldId id="297" r:id="rId19"/>
    <p:sldId id="296" r:id="rId20"/>
    <p:sldId id="285" r:id="rId21"/>
    <p:sldId id="286" r:id="rId22"/>
    <p:sldId id="287" r:id="rId23"/>
    <p:sldId id="288" r:id="rId24"/>
    <p:sldId id="289" r:id="rId25"/>
    <p:sldId id="290" r:id="rId26"/>
    <p:sldId id="292" r:id="rId27"/>
    <p:sldId id="264" r:id="rId28"/>
    <p:sldId id="266" r:id="rId29"/>
    <p:sldId id="267" r:id="rId30"/>
    <p:sldId id="270" r:id="rId31"/>
    <p:sldId id="2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5C3301-0568-433B-8833-395534B1C808}" type="datetimeFigureOut">
              <a:rPr lang="en-US" smtClean="0"/>
              <a:t>2/3/2016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A57AC5-85B0-49CD-86C1-BFDC6A61A977}" type="slidenum">
              <a:rPr lang="en-US" smtClean="0"/>
              <a:t>‹#›</a:t>
            </a:fld>
            <a:endParaRPr lang="en-US" dirty="0"/>
          </a:p>
        </p:txBody>
      </p:sp>
    </p:spTree>
    <p:extLst>
      <p:ext uri="{BB962C8B-B14F-4D97-AF65-F5344CB8AC3E}">
        <p14:creationId xmlns:p14="http://schemas.microsoft.com/office/powerpoint/2010/main" val="3023320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D6C3EA-1EDD-4142-86A7-3FD786FD5C2F}"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2702982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061E0-ECF1-472B-BB4D-3336D93DD1CD}" type="datetime1">
              <a:rPr lang="en-US" smtClean="0"/>
              <a:t>2/3/2016</a:t>
            </a:fld>
            <a:endParaRPr lang="en-US" dirty="0"/>
          </a:p>
        </p:txBody>
      </p:sp>
      <p:sp>
        <p:nvSpPr>
          <p:cNvPr id="6" name="Footer Placeholder 5"/>
          <p:cNvSpPr>
            <a:spLocks noGrp="1"/>
          </p:cNvSpPr>
          <p:nvPr>
            <p:ph type="ftr" sz="quarter" idx="11"/>
          </p:nvPr>
        </p:nvSpPr>
        <p:spPr/>
        <p:txBody>
          <a:bodyPr/>
          <a:lstStyle/>
          <a:p>
            <a:r>
              <a:rPr lang="en-US" dirty="0" smtClean="0"/>
              <a:t>Benjamin Center - SUNY New Paltz</a:t>
            </a:r>
            <a:endParaRPr lang="en-US" dirty="0"/>
          </a:p>
        </p:txBody>
      </p:sp>
      <p:sp>
        <p:nvSpPr>
          <p:cNvPr id="7" name="Slide Number Placeholder 6"/>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269019150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061E0-ECF1-472B-BB4D-3336D93DD1CD}"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2716753457"/>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061E0-ECF1-472B-BB4D-3336D93DD1CD}"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033602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061E0-ECF1-472B-BB4D-3336D93DD1CD}"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4067350483"/>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8061E0-ECF1-472B-BB4D-3336D93DD1CD}" type="datetime1">
              <a:rPr lang="en-US" smtClean="0"/>
              <a:t>2/3/2016</a:t>
            </a:fld>
            <a:endParaRPr lang="en-US" dirty="0"/>
          </a:p>
        </p:txBody>
      </p:sp>
      <p:sp>
        <p:nvSpPr>
          <p:cNvPr id="4"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4286517208"/>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8061E0-ECF1-472B-BB4D-3336D93DD1CD}" type="datetime1">
              <a:rPr lang="en-US" smtClean="0"/>
              <a:t>2/3/2016</a:t>
            </a:fld>
            <a:endParaRPr lang="en-US" dirty="0"/>
          </a:p>
        </p:txBody>
      </p:sp>
      <p:sp>
        <p:nvSpPr>
          <p:cNvPr id="4"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3104703074"/>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FE745A-6180-4E36-AA25-7B4CEF9AFD12}"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363434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E2858-2867-43DB-A3A1-A7278C8C32C0}"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176543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4174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53334A-144B-4BB8-AE08-D09CC9D8EDCB}"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30929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BF2613-0090-45BB-B53D-0364031E7FAB}" type="datetime1">
              <a:rPr lang="en-US" smtClean="0"/>
              <a:t>2/3/2016</a:t>
            </a:fld>
            <a:endParaRPr lang="en-US" dirty="0"/>
          </a:p>
        </p:txBody>
      </p:sp>
      <p:sp>
        <p:nvSpPr>
          <p:cNvPr id="6" name="Footer Placeholder 5"/>
          <p:cNvSpPr>
            <a:spLocks noGrp="1"/>
          </p:cNvSpPr>
          <p:nvPr>
            <p:ph type="ftr" sz="quarter" idx="11"/>
          </p:nvPr>
        </p:nvSpPr>
        <p:spPr/>
        <p:txBody>
          <a:bodyPr/>
          <a:lstStyle/>
          <a:p>
            <a:r>
              <a:rPr lang="en-US" dirty="0" smtClean="0"/>
              <a:t>Benjamin Center - SUNY New Paltz</a:t>
            </a:r>
            <a:endParaRPr lang="en-US" dirty="0"/>
          </a:p>
        </p:txBody>
      </p:sp>
      <p:sp>
        <p:nvSpPr>
          <p:cNvPr id="7" name="Slide Number Placeholder 6"/>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96308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5E5453-7D3D-47D0-9254-76468576E7CD}" type="datetime1">
              <a:rPr lang="en-US" smtClean="0"/>
              <a:t>2/3/2016</a:t>
            </a:fld>
            <a:endParaRPr lang="en-US" dirty="0"/>
          </a:p>
        </p:txBody>
      </p:sp>
      <p:sp>
        <p:nvSpPr>
          <p:cNvPr id="8" name="Footer Placeholder 7"/>
          <p:cNvSpPr>
            <a:spLocks noGrp="1"/>
          </p:cNvSpPr>
          <p:nvPr>
            <p:ph type="ftr" sz="quarter" idx="11"/>
          </p:nvPr>
        </p:nvSpPr>
        <p:spPr/>
        <p:txBody>
          <a:bodyPr/>
          <a:lstStyle/>
          <a:p>
            <a:r>
              <a:rPr lang="en-US" dirty="0" smtClean="0"/>
              <a:t>Benjamin Center - SUNY New Paltz</a:t>
            </a:r>
            <a:endParaRPr lang="en-US" dirty="0"/>
          </a:p>
        </p:txBody>
      </p:sp>
      <p:sp>
        <p:nvSpPr>
          <p:cNvPr id="9" name="Slide Number Placeholder 8"/>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218020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172E12F-882C-48DB-BC00-7AA700F066B9}" type="datetime1">
              <a:rPr lang="en-US" smtClean="0"/>
              <a:t>2/3/2016</a:t>
            </a:fld>
            <a:endParaRPr lang="en-US" dirty="0"/>
          </a:p>
        </p:txBody>
      </p:sp>
      <p:sp>
        <p:nvSpPr>
          <p:cNvPr id="5" name="Footer Placeholder 3"/>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4"/>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762816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8E9E932-BD81-48C4-981E-FB5EF88DD60B}" type="datetime1">
              <a:rPr lang="en-US" smtClean="0"/>
              <a:t>2/3/2016</a:t>
            </a:fld>
            <a:endParaRPr lang="en-US" dirty="0"/>
          </a:p>
        </p:txBody>
      </p:sp>
      <p:sp>
        <p:nvSpPr>
          <p:cNvPr id="5" name="Footer Placeholder 2"/>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3"/>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24142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24A34A78-60AE-42F3-8202-7B95AB6C2C89}" type="datetime1">
              <a:rPr lang="en-US" smtClean="0"/>
              <a:t>2/3/2016</a:t>
            </a:fld>
            <a:endParaRPr lang="en-US" dirty="0"/>
          </a:p>
        </p:txBody>
      </p:sp>
      <p:sp>
        <p:nvSpPr>
          <p:cNvPr id="5" name="Footer Placeholder 5"/>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6"/>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110713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0C60B-F540-4CFB-99F0-00F670A9C560}" type="datetime1">
              <a:rPr lang="en-US" smtClean="0"/>
              <a:t>2/3/2016</a:t>
            </a:fld>
            <a:endParaRPr lang="en-US" dirty="0"/>
          </a:p>
        </p:txBody>
      </p:sp>
      <p:sp>
        <p:nvSpPr>
          <p:cNvPr id="6" name="Footer Placeholder 5"/>
          <p:cNvSpPr>
            <a:spLocks noGrp="1"/>
          </p:cNvSpPr>
          <p:nvPr>
            <p:ph type="ftr" sz="quarter" idx="11"/>
          </p:nvPr>
        </p:nvSpPr>
        <p:spPr/>
        <p:txBody>
          <a:bodyPr/>
          <a:lstStyle/>
          <a:p>
            <a:r>
              <a:rPr lang="en-US" dirty="0" smtClean="0"/>
              <a:t>Benjamin Center - SUNY New Paltz</a:t>
            </a:r>
            <a:endParaRPr lang="en-US" dirty="0"/>
          </a:p>
        </p:txBody>
      </p:sp>
      <p:sp>
        <p:nvSpPr>
          <p:cNvPr id="7" name="Slide Number Placeholder 6"/>
          <p:cNvSpPr>
            <a:spLocks noGrp="1"/>
          </p:cNvSpPr>
          <p:nvPr>
            <p:ph type="sldNum" sz="quarter" idx="12"/>
          </p:nvPr>
        </p:nvSpPr>
        <p:spPr/>
        <p:txBody>
          <a:bodyPr/>
          <a:lstStyle/>
          <a:p>
            <a:fld id="{DDF192CC-B245-472D-8292-E7313507AD8B}" type="slidenum">
              <a:rPr lang="en-US" smtClean="0"/>
              <a:t>‹#›</a:t>
            </a:fld>
            <a:endParaRPr lang="en-US" dirty="0"/>
          </a:p>
        </p:txBody>
      </p:sp>
    </p:spTree>
    <p:extLst>
      <p:ext uri="{BB962C8B-B14F-4D97-AF65-F5344CB8AC3E}">
        <p14:creationId xmlns:p14="http://schemas.microsoft.com/office/powerpoint/2010/main" val="3479320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08061E0-ECF1-472B-BB4D-3336D93DD1CD}" type="datetime1">
              <a:rPr lang="en-US" smtClean="0"/>
              <a:t>2/3/2016</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dirty="0" smtClean="0"/>
              <a:t>Benjamin Center - SUNY New Paltz</a:t>
            </a:r>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DF192CC-B245-472D-8292-E7313507AD8B}" type="slidenum">
              <a:rPr lang="en-US" smtClean="0"/>
              <a:t>‹#›</a:t>
            </a:fld>
            <a:endParaRPr lang="en-US" dirty="0"/>
          </a:p>
        </p:txBody>
      </p:sp>
    </p:spTree>
    <p:extLst>
      <p:ext uri="{BB962C8B-B14F-4D97-AF65-F5344CB8AC3E}">
        <p14:creationId xmlns:p14="http://schemas.microsoft.com/office/powerpoint/2010/main" val="85870055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686050"/>
          </a:xfrm>
        </p:spPr>
        <p:txBody>
          <a:bodyPr>
            <a:normAutofit fontScale="90000"/>
          </a:bodyPr>
          <a:lstStyle/>
          <a:p>
            <a:pPr marL="342900" lvl="0" indent="-342900" algn="l">
              <a:spcBef>
                <a:spcPct val="20000"/>
              </a:spcBef>
              <a:buFont typeface="Arial" panose="020B0604020202020204" pitchFamily="34" charset="0"/>
              <a:buChar char="•"/>
            </a:pP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a:t>
            </a:r>
            <a:r>
              <a:rPr lang="en-US" sz="4000" dirty="0"/>
              <a:t>Shall there be a convention to revise the constitution and amend the same?” </a:t>
            </a:r>
            <a:r>
              <a:rPr lang="en-US" sz="1300" dirty="0">
                <a:solidFill>
                  <a:prstClr val="black"/>
                </a:solidFill>
                <a:ea typeface="+mn-ea"/>
                <a:cs typeface="+mn-cs"/>
              </a:rPr>
              <a:t>NYS Constitution -Article XIX.§2. </a:t>
            </a:r>
            <a:r>
              <a:rPr lang="en-US" sz="3200" dirty="0">
                <a:solidFill>
                  <a:prstClr val="black"/>
                </a:solidFill>
                <a:ea typeface="+mn-ea"/>
                <a:cs typeface="+mn-cs"/>
              </a:rPr>
              <a:t/>
            </a:r>
            <a:br>
              <a:rPr lang="en-US" sz="3200" dirty="0">
                <a:solidFill>
                  <a:prstClr val="black"/>
                </a:solidFill>
                <a:ea typeface="+mn-ea"/>
                <a:cs typeface="+mn-cs"/>
              </a:rPr>
            </a:br>
            <a:endParaRPr lang="en-US" dirty="0"/>
          </a:p>
        </p:txBody>
      </p:sp>
      <p:sp>
        <p:nvSpPr>
          <p:cNvPr id="3" name="Subtitle 2"/>
          <p:cNvSpPr>
            <a:spLocks noGrp="1"/>
          </p:cNvSpPr>
          <p:nvPr>
            <p:ph type="subTitle" idx="1"/>
          </p:nvPr>
        </p:nvSpPr>
        <p:spPr>
          <a:xfrm>
            <a:off x="914400" y="3886200"/>
            <a:ext cx="7010400" cy="1752600"/>
          </a:xfrm>
        </p:spPr>
        <p:txBody>
          <a:bodyPr>
            <a:normAutofit/>
          </a:bodyPr>
          <a:lstStyle/>
          <a:p>
            <a:pPr algn="l"/>
            <a:r>
              <a:rPr lang="en-US" dirty="0" smtClean="0"/>
              <a:t>The 50 Group</a:t>
            </a:r>
          </a:p>
          <a:p>
            <a:pPr algn="l"/>
            <a:r>
              <a:rPr lang="en-US" dirty="0" smtClean="0"/>
              <a:t>February 1, 2016</a:t>
            </a:r>
          </a:p>
          <a:p>
            <a:pPr algn="l"/>
            <a:r>
              <a:rPr lang="en-US" dirty="0" smtClean="0"/>
              <a:t>Gerald Benjamin</a:t>
            </a:r>
          </a:p>
        </p:txBody>
      </p:sp>
      <p:pic>
        <p:nvPicPr>
          <p:cNvPr id="4" name="Picture 3"/>
          <p:cNvPicPr>
            <a:picLocks noChangeAspect="1"/>
          </p:cNvPicPr>
          <p:nvPr/>
        </p:nvPicPr>
        <p:blipFill>
          <a:blip r:embed="rId2"/>
          <a:stretch>
            <a:fillRect/>
          </a:stretch>
        </p:blipFill>
        <p:spPr>
          <a:xfrm>
            <a:off x="5943600" y="3962400"/>
            <a:ext cx="1981200" cy="1676400"/>
          </a:xfrm>
          <a:prstGeom prst="rect">
            <a:avLst/>
          </a:prstGeom>
        </p:spPr>
      </p:pic>
    </p:spTree>
    <p:extLst>
      <p:ext uri="{BB962C8B-B14F-4D97-AF65-F5344CB8AC3E}">
        <p14:creationId xmlns:p14="http://schemas.microsoft.com/office/powerpoint/2010/main" val="1709085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Gubernatorial leadership and preparation</a:t>
            </a:r>
            <a:endParaRPr lang="en-US" dirty="0"/>
          </a:p>
        </p:txBody>
      </p:sp>
      <p:sp>
        <p:nvSpPr>
          <p:cNvPr id="3" name="Content Placeholder 2"/>
          <p:cNvSpPr>
            <a:spLocks noGrp="1"/>
          </p:cNvSpPr>
          <p:nvPr>
            <p:ph idx="1"/>
          </p:nvPr>
        </p:nvSpPr>
        <p:spPr/>
        <p:txBody>
          <a:bodyPr>
            <a:normAutofit/>
          </a:bodyPr>
          <a:lstStyle/>
          <a:p>
            <a:r>
              <a:rPr lang="en-US" dirty="0" smtClean="0"/>
              <a:t>Comparative research by Professor John </a:t>
            </a:r>
            <a:r>
              <a:rPr lang="en-US" dirty="0" err="1" smtClean="0"/>
              <a:t>Dinan</a:t>
            </a:r>
            <a:r>
              <a:rPr lang="en-US" dirty="0" smtClean="0"/>
              <a:t> of Wake Forest University of all the states with mandatory convention question provisions in their constitutions shows that two key factors in making a positive referendum outcome more likely are:</a:t>
            </a:r>
          </a:p>
          <a:p>
            <a:pPr lvl="1"/>
            <a:r>
              <a:rPr lang="en-US" dirty="0" smtClean="0"/>
              <a:t>Gubernatorial leadership</a:t>
            </a:r>
          </a:p>
          <a:p>
            <a:pPr lvl="1"/>
            <a:r>
              <a:rPr lang="en-US" dirty="0" smtClean="0"/>
              <a:t>Advance research and preparation</a:t>
            </a:r>
          </a:p>
          <a:p>
            <a:pPr marL="0" indent="0">
              <a:buNone/>
            </a:pPr>
            <a:r>
              <a:rPr lang="en-US" sz="1600" dirty="0" smtClean="0">
                <a:latin typeface="Times New Roman" panose="02020603050405020304" pitchFamily="18" charset="0"/>
              </a:rPr>
              <a:t>“The </a:t>
            </a:r>
            <a:r>
              <a:rPr lang="en-US" sz="1600" dirty="0">
                <a:latin typeface="Times New Roman" panose="02020603050405020304" pitchFamily="18" charset="0"/>
              </a:rPr>
              <a:t>Political Dynamics of Mandatory State Constitutional Convention Referendums: Lessons from the </a:t>
            </a:r>
            <a:r>
              <a:rPr lang="en-US" sz="1600" dirty="0" smtClean="0">
                <a:latin typeface="Times New Roman" panose="02020603050405020304" pitchFamily="18" charset="0"/>
              </a:rPr>
              <a:t>2000s </a:t>
            </a:r>
            <a:r>
              <a:rPr lang="en-US" sz="1600" dirty="0">
                <a:latin typeface="Times New Roman" panose="02020603050405020304" pitchFamily="18" charset="0"/>
              </a:rPr>
              <a:t>Regarding Obstacles and Pathways to their Passage,” Montana Law Review 71 (Summer 2010): </a:t>
            </a:r>
            <a:r>
              <a:rPr lang="en-US" sz="1600" dirty="0" smtClean="0">
                <a:latin typeface="Times New Roman" panose="02020603050405020304" pitchFamily="18" charset="0"/>
              </a:rPr>
              <a:t>395-432 .</a:t>
            </a:r>
            <a:endParaRPr lang="en-US" sz="1600" dirty="0">
              <a:latin typeface="Times New Roman" panose="02020603050405020304" pitchFamily="18" charset="0"/>
            </a:endParaRPr>
          </a:p>
          <a:p>
            <a:pPr marL="457207" lvl="1" indent="0">
              <a:buNone/>
            </a:pPr>
            <a:endParaRPr lang="en-US" sz="1600"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10</a:t>
            </a:fld>
            <a:endParaRPr lang="en-US" dirty="0"/>
          </a:p>
        </p:txBody>
      </p:sp>
    </p:spTree>
    <p:extLst>
      <p:ext uri="{BB962C8B-B14F-4D97-AF65-F5344CB8AC3E}">
        <p14:creationId xmlns:p14="http://schemas.microsoft.com/office/powerpoint/2010/main" val="3964977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452282"/>
          </a:xfrm>
        </p:spPr>
        <p:txBody>
          <a:bodyPr>
            <a:noAutofit/>
          </a:bodyPr>
          <a:lstStyle/>
          <a:p>
            <a:pPr algn="ctr"/>
            <a:r>
              <a:rPr lang="en-US" sz="2400" dirty="0" smtClean="0"/>
              <a:t>State of the State Message – January, 2016</a:t>
            </a:r>
            <a:br>
              <a:rPr lang="en-US" sz="2400" dirty="0" smtClean="0"/>
            </a:br>
            <a:r>
              <a:rPr lang="en-US" sz="2400" dirty="0" smtClean="0"/>
              <a:t>A Constitutional Commission is proposed by Governor Cuomo to prepare New Yorkers for this referendum </a:t>
            </a:r>
            <a:endParaRPr lang="en-US" sz="2400"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“From ethics </a:t>
            </a:r>
            <a:r>
              <a:rPr lang="en-US" dirty="0"/>
              <a:t>enforcement to the basic rules governing </a:t>
            </a:r>
            <a:r>
              <a:rPr lang="en-US" dirty="0" smtClean="0"/>
              <a:t>day-to-day </a:t>
            </a:r>
            <a:r>
              <a:rPr lang="en-US" dirty="0"/>
              <a:t>business in Albany, </a:t>
            </a:r>
            <a:r>
              <a:rPr lang="en-US" dirty="0" smtClean="0"/>
              <a:t>the process </a:t>
            </a:r>
            <a:r>
              <a:rPr lang="en-US" dirty="0"/>
              <a:t>of government in </a:t>
            </a:r>
            <a:r>
              <a:rPr lang="en-US" dirty="0" smtClean="0"/>
              <a:t>New </a:t>
            </a:r>
            <a:r>
              <a:rPr lang="en-US" dirty="0"/>
              <a:t>York State is broken</a:t>
            </a:r>
            <a:r>
              <a:rPr lang="en-US" dirty="0" smtClean="0"/>
              <a:t>. </a:t>
            </a:r>
          </a:p>
          <a:p>
            <a:pPr>
              <a:buFont typeface="Wingdings" panose="05000000000000000000" pitchFamily="2" charset="2"/>
              <a:buChar char="Ø"/>
            </a:pPr>
            <a:r>
              <a:rPr lang="en-US" dirty="0" smtClean="0"/>
              <a:t>Governor </a:t>
            </a:r>
            <a:r>
              <a:rPr lang="en-US" dirty="0"/>
              <a:t>Cuomo believes a </a:t>
            </a:r>
            <a:r>
              <a:rPr lang="en-US" dirty="0" smtClean="0"/>
              <a:t>constitutional </a:t>
            </a:r>
            <a:r>
              <a:rPr lang="en-US" dirty="0"/>
              <a:t>convention offers voters the opportunity </a:t>
            </a:r>
            <a:r>
              <a:rPr lang="en-US" dirty="0" smtClean="0"/>
              <a:t>to </a:t>
            </a:r>
            <a:r>
              <a:rPr lang="en-US" dirty="0"/>
              <a:t>achieve lasting reform in Albany</a:t>
            </a:r>
            <a:r>
              <a:rPr lang="en-US" dirty="0" smtClean="0"/>
              <a:t>. </a:t>
            </a:r>
          </a:p>
          <a:p>
            <a:pPr>
              <a:buFont typeface="Wingdings" panose="05000000000000000000" pitchFamily="2" charset="2"/>
              <a:buChar char="Ø"/>
            </a:pPr>
            <a:r>
              <a:rPr lang="en-US" dirty="0" smtClean="0"/>
              <a:t>The </a:t>
            </a:r>
            <a:r>
              <a:rPr lang="en-US" dirty="0"/>
              <a:t>Governor will </a:t>
            </a:r>
            <a:r>
              <a:rPr lang="en-US" dirty="0" smtClean="0"/>
              <a:t>invest </a:t>
            </a:r>
            <a:r>
              <a:rPr lang="en-US" dirty="0"/>
              <a:t>$1 million to create an expert, </a:t>
            </a:r>
            <a:r>
              <a:rPr lang="en-US" dirty="0" smtClean="0"/>
              <a:t>non-partisan commission </a:t>
            </a:r>
            <a:r>
              <a:rPr lang="en-US" dirty="0"/>
              <a:t>to </a:t>
            </a:r>
            <a:r>
              <a:rPr lang="en-US" dirty="0" smtClean="0"/>
              <a:t>develop </a:t>
            </a:r>
            <a:r>
              <a:rPr lang="en-US" dirty="0"/>
              <a:t>a blueprint for a convention</a:t>
            </a:r>
            <a:r>
              <a:rPr lang="en-US" dirty="0" smtClean="0"/>
              <a:t>. </a:t>
            </a:r>
          </a:p>
          <a:p>
            <a:pPr>
              <a:buFont typeface="Wingdings" panose="05000000000000000000" pitchFamily="2" charset="2"/>
              <a:buChar char="Ø"/>
            </a:pPr>
            <a:r>
              <a:rPr lang="en-US" dirty="0" smtClean="0"/>
              <a:t>The commission </a:t>
            </a:r>
            <a:r>
              <a:rPr lang="en-US" dirty="0"/>
              <a:t>will also be authorized to recommend fixes </a:t>
            </a:r>
            <a:r>
              <a:rPr lang="en-US" dirty="0" smtClean="0"/>
              <a:t>to </a:t>
            </a:r>
            <a:r>
              <a:rPr lang="en-US" dirty="0"/>
              <a:t>the current convention delegate selection </a:t>
            </a:r>
            <a:r>
              <a:rPr lang="en-US" dirty="0" smtClean="0"/>
              <a:t>process, which experts believe is flawed.”</a:t>
            </a:r>
            <a:endParaRPr lang="en-US" dirty="0"/>
          </a:p>
        </p:txBody>
      </p:sp>
      <p:sp>
        <p:nvSpPr>
          <p:cNvPr id="4" name="Date Placeholder 3"/>
          <p:cNvSpPr>
            <a:spLocks noGrp="1"/>
          </p:cNvSpPr>
          <p:nvPr>
            <p:ph type="dt" sz="half" idx="10"/>
          </p:nvPr>
        </p:nvSpPr>
        <p:spPr/>
        <p:txBody>
          <a:bodyPr/>
          <a:lstStyle/>
          <a:p>
            <a:fld id="{6328C854-1706-403A-AFEB-2AFFC3067110}"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11</a:t>
            </a:fld>
            <a:endParaRPr lang="en-US" dirty="0"/>
          </a:p>
        </p:txBody>
      </p:sp>
    </p:spTree>
    <p:extLst>
      <p:ext uri="{BB962C8B-B14F-4D97-AF65-F5344CB8AC3E}">
        <p14:creationId xmlns:p14="http://schemas.microsoft.com/office/powerpoint/2010/main" val="2952786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phobia?</a:t>
            </a:r>
            <a:endParaRPr lang="en-US" dirty="0"/>
          </a:p>
        </p:txBody>
      </p:sp>
      <p:sp>
        <p:nvSpPr>
          <p:cNvPr id="3" name="Content Placeholder 2"/>
          <p:cNvSpPr>
            <a:spLocks noGrp="1"/>
          </p:cNvSpPr>
          <p:nvPr>
            <p:ph idx="1"/>
          </p:nvPr>
        </p:nvSpPr>
        <p:spPr/>
        <p:txBody>
          <a:bodyPr/>
          <a:lstStyle/>
          <a:p>
            <a:r>
              <a:rPr lang="en-US" dirty="0" smtClean="0"/>
              <a:t>The idea of changing a constitution is scary (association with the national constitution)</a:t>
            </a:r>
          </a:p>
          <a:p>
            <a:r>
              <a:rPr lang="en-US" dirty="0" smtClean="0"/>
              <a:t>The process is </a:t>
            </a:r>
            <a:r>
              <a:rPr lang="en-US" dirty="0" smtClean="0"/>
              <a:t>thought to be flawed, thus: </a:t>
            </a:r>
            <a:endParaRPr lang="en-US" dirty="0" smtClean="0"/>
          </a:p>
          <a:p>
            <a:pPr lvl="1"/>
            <a:r>
              <a:rPr lang="en-US" dirty="0" smtClean="0"/>
              <a:t>We don’t know who will </a:t>
            </a:r>
            <a:r>
              <a:rPr lang="en-US" dirty="0" smtClean="0"/>
              <a:t>recommend changes </a:t>
            </a:r>
            <a:endParaRPr lang="en-US" dirty="0" smtClean="0"/>
          </a:p>
          <a:p>
            <a:pPr lvl="1"/>
            <a:r>
              <a:rPr lang="en-US" dirty="0" smtClean="0"/>
              <a:t>Bad things may happen</a:t>
            </a:r>
          </a:p>
          <a:p>
            <a:pPr lvl="1"/>
            <a:r>
              <a:rPr lang="en-US" dirty="0" smtClean="0"/>
              <a:t>Nothing </a:t>
            </a:r>
            <a:r>
              <a:rPr lang="en-US" dirty="0" smtClean="0"/>
              <a:t>may </a:t>
            </a:r>
            <a:r>
              <a:rPr lang="en-US" dirty="0" smtClean="0"/>
              <a:t>be achieved, at high expense</a:t>
            </a:r>
          </a:p>
          <a:p>
            <a:r>
              <a:rPr lang="en-US" dirty="0" smtClean="0"/>
              <a:t>The things about how state government works that we don’t like can’t be fixed this way</a:t>
            </a:r>
          </a:p>
          <a:p>
            <a:r>
              <a:rPr lang="en-US" dirty="0" smtClean="0"/>
              <a:t>We have more focused ways to make constitutional change (through the legislature)</a:t>
            </a:r>
          </a:p>
          <a:p>
            <a:pPr lvl="1"/>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12</a:t>
            </a:fld>
            <a:endParaRPr lang="en-US" dirty="0"/>
          </a:p>
        </p:txBody>
      </p:sp>
    </p:spTree>
    <p:extLst>
      <p:ext uri="{BB962C8B-B14F-4D97-AF65-F5344CB8AC3E}">
        <p14:creationId xmlns:p14="http://schemas.microsoft.com/office/powerpoint/2010/main" val="199527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risk benefit calculation</a:t>
            </a:r>
            <a:br>
              <a:rPr lang="en-US" dirty="0" smtClean="0"/>
            </a:br>
            <a:endParaRPr lang="en-US" dirty="0"/>
          </a:p>
        </p:txBody>
      </p:sp>
      <p:sp>
        <p:nvSpPr>
          <p:cNvPr id="3" name="Content Placeholder 2"/>
          <p:cNvSpPr>
            <a:spLocks noGrp="1"/>
          </p:cNvSpPr>
          <p:nvPr>
            <p:ph idx="1"/>
          </p:nvPr>
        </p:nvSpPr>
        <p:spPr/>
        <p:txBody>
          <a:bodyPr/>
          <a:lstStyle/>
          <a:p>
            <a:r>
              <a:rPr lang="en-US" dirty="0" smtClean="0"/>
              <a:t>What is in the constitution now?</a:t>
            </a:r>
          </a:p>
          <a:p>
            <a:r>
              <a:rPr lang="en-US" dirty="0" smtClean="0"/>
              <a:t>Predicting from </a:t>
            </a:r>
          </a:p>
          <a:p>
            <a:pPr lvl="1"/>
            <a:r>
              <a:rPr lang="en-US" dirty="0" smtClean="0"/>
              <a:t>experience </a:t>
            </a:r>
          </a:p>
          <a:p>
            <a:pPr lvl="1"/>
            <a:r>
              <a:rPr lang="en-US" dirty="0" smtClean="0"/>
              <a:t>Constitutionally mandated processes</a:t>
            </a:r>
          </a:p>
          <a:p>
            <a:pPr lvl="1"/>
            <a:r>
              <a:rPr lang="en-US" dirty="0" smtClean="0"/>
              <a:t>Statutory processes in place</a:t>
            </a:r>
          </a:p>
          <a:p>
            <a:r>
              <a:rPr lang="en-US" dirty="0" smtClean="0"/>
              <a:t>What should/will be removed or modified?</a:t>
            </a:r>
          </a:p>
          <a:p>
            <a:r>
              <a:rPr lang="en-US" dirty="0" smtClean="0"/>
              <a:t>What should/will be added?</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13</a:t>
            </a:fld>
            <a:endParaRPr lang="en-US" dirty="0"/>
          </a:p>
        </p:txBody>
      </p:sp>
    </p:spTree>
    <p:extLst>
      <p:ext uri="{BB962C8B-B14F-4D97-AF65-F5344CB8AC3E}">
        <p14:creationId xmlns:p14="http://schemas.microsoft.com/office/powerpoint/2010/main" val="2743518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90600"/>
            <a:ext cx="8229600" cy="1981200"/>
          </a:xfrm>
        </p:spPr>
        <p:txBody>
          <a:bodyPr/>
          <a:lstStyle/>
          <a:p>
            <a:pPr algn="ctr" eaLnBrk="1" hangingPunct="1"/>
            <a:r>
              <a:rPr lang="en-US" altLang="en-US" sz="3200" dirty="0" smtClean="0">
                <a:ea typeface="ＭＳ Ｐゴシック" pitchFamily="34" charset="-128"/>
              </a:rPr>
              <a:t>“…[M]any state constitutions …[are]… baroque  collections of essentially statutory material”</a:t>
            </a:r>
            <a:br>
              <a:rPr lang="en-US" altLang="en-US" sz="3200" dirty="0" smtClean="0">
                <a:ea typeface="ＭＳ Ｐゴシック" pitchFamily="34" charset="-128"/>
              </a:rPr>
            </a:br>
            <a:r>
              <a:rPr lang="en-US" altLang="en-US" sz="2400" dirty="0" smtClean="0">
                <a:ea typeface="ＭＳ Ｐゴシック" pitchFamily="34" charset="-128"/>
              </a:rPr>
              <a:t>Federal</a:t>
            </a:r>
            <a:r>
              <a:rPr lang="en-US" altLang="en-US" sz="3200" dirty="0" smtClean="0">
                <a:ea typeface="ＭＳ Ｐゴシック" pitchFamily="34" charset="-128"/>
              </a:rPr>
              <a:t> </a:t>
            </a:r>
            <a:r>
              <a:rPr lang="en-US" altLang="en-US" sz="2400" dirty="0" smtClean="0">
                <a:ea typeface="ＭＳ Ｐゴシック" pitchFamily="34" charset="-128"/>
              </a:rPr>
              <a:t>Judge J. </a:t>
            </a:r>
            <a:r>
              <a:rPr lang="en-US" altLang="en-US" sz="2400" dirty="0" err="1" smtClean="0">
                <a:ea typeface="ＭＳ Ｐゴシック" pitchFamily="34" charset="-128"/>
              </a:rPr>
              <a:t>Harvie</a:t>
            </a:r>
            <a:r>
              <a:rPr lang="en-US" altLang="en-US" sz="2400" dirty="0" smtClean="0">
                <a:ea typeface="ＭＳ Ｐゴシック" pitchFamily="34" charset="-128"/>
              </a:rPr>
              <a:t> Wilkinson III</a:t>
            </a:r>
          </a:p>
        </p:txBody>
      </p:sp>
      <p:sp>
        <p:nvSpPr>
          <p:cNvPr id="15363" name="Content Placeholder 2"/>
          <p:cNvSpPr>
            <a:spLocks noGrp="1"/>
          </p:cNvSpPr>
          <p:nvPr>
            <p:ph idx="1"/>
          </p:nvPr>
        </p:nvSpPr>
        <p:spPr>
          <a:xfrm>
            <a:off x="457200" y="3124200"/>
            <a:ext cx="8229600" cy="3230563"/>
          </a:xfrm>
        </p:spPr>
        <p:txBody>
          <a:bodyPr>
            <a:normAutofit fontScale="92500" lnSpcReduction="10000"/>
          </a:bodyPr>
          <a:lstStyle/>
          <a:p>
            <a:pPr eaLnBrk="1" hangingPunct="1">
              <a:defRPr/>
            </a:pPr>
            <a:r>
              <a:rPr lang="en-US" sz="2800" dirty="0" smtClean="0">
                <a:latin typeface="+mj-lt"/>
              </a:rPr>
              <a:t>Words</a:t>
            </a:r>
          </a:p>
          <a:p>
            <a:pPr lvl="1" eaLnBrk="1" hangingPunct="1">
              <a:defRPr/>
            </a:pPr>
            <a:r>
              <a:rPr lang="en-US" sz="2400" dirty="0" smtClean="0">
                <a:latin typeface="+mj-lt"/>
              </a:rPr>
              <a:t>State “average” – 26,721 words (2009)</a:t>
            </a:r>
          </a:p>
          <a:p>
            <a:pPr lvl="1" eaLnBrk="1" hangingPunct="1">
              <a:defRPr/>
            </a:pPr>
            <a:r>
              <a:rPr lang="en-US" sz="2400" dirty="0" smtClean="0">
                <a:latin typeface="+mj-lt"/>
              </a:rPr>
              <a:t>NY – 51,700 words (11</a:t>
            </a:r>
            <a:r>
              <a:rPr lang="en-US" sz="2400" baseline="30000" dirty="0" smtClean="0">
                <a:latin typeface="+mj-lt"/>
              </a:rPr>
              <a:t>th</a:t>
            </a:r>
            <a:r>
              <a:rPr lang="en-US" sz="2400" dirty="0" smtClean="0">
                <a:latin typeface="+mj-lt"/>
              </a:rPr>
              <a:t> longest)</a:t>
            </a:r>
          </a:p>
          <a:p>
            <a:pPr lvl="1" eaLnBrk="1" hangingPunct="1">
              <a:defRPr/>
            </a:pPr>
            <a:r>
              <a:rPr lang="en-US" sz="2400" dirty="0" smtClean="0">
                <a:latin typeface="+mj-lt"/>
              </a:rPr>
              <a:t>U.S. – 8,160 words (including amendments)</a:t>
            </a:r>
          </a:p>
          <a:p>
            <a:pPr eaLnBrk="1" hangingPunct="1">
              <a:defRPr/>
            </a:pPr>
            <a:r>
              <a:rPr lang="en-US" sz="2800" dirty="0" smtClean="0">
                <a:latin typeface="+mj-lt"/>
              </a:rPr>
              <a:t>Provisions </a:t>
            </a:r>
          </a:p>
          <a:p>
            <a:pPr lvl="1" eaLnBrk="1" hangingPunct="1">
              <a:defRPr/>
            </a:pPr>
            <a:r>
              <a:rPr lang="en-US" sz="2400" dirty="0" smtClean="0">
                <a:latin typeface="+mj-lt"/>
              </a:rPr>
              <a:t>State average number – 828 </a:t>
            </a:r>
          </a:p>
          <a:p>
            <a:pPr lvl="1" eaLnBrk="1" hangingPunct="1">
              <a:defRPr/>
            </a:pPr>
            <a:r>
              <a:rPr lang="en-US" sz="2400" dirty="0" smtClean="0">
                <a:latin typeface="+mj-lt"/>
              </a:rPr>
              <a:t>NY – 1093</a:t>
            </a:r>
          </a:p>
        </p:txBody>
      </p:sp>
    </p:spTree>
    <p:extLst>
      <p:ext uri="{BB962C8B-B14F-4D97-AF65-F5344CB8AC3E}">
        <p14:creationId xmlns:p14="http://schemas.microsoft.com/office/powerpoint/2010/main" val="3172158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914400"/>
            <a:ext cx="9144000" cy="1143000"/>
          </a:xfrm>
        </p:spPr>
        <p:txBody>
          <a:bodyPr>
            <a:normAutofit fontScale="90000"/>
          </a:bodyPr>
          <a:lstStyle/>
          <a:p>
            <a:pPr algn="ctr" eaLnBrk="1" hangingPunct="1"/>
            <a:r>
              <a:rPr lang="en-US" altLang="en-US" smtClean="0">
                <a:ea typeface="ＭＳ Ｐゴシック" pitchFamily="34" charset="-128"/>
              </a:rPr>
              <a:t>Constitutional Length –</a:t>
            </a:r>
            <a:br>
              <a:rPr lang="en-US" altLang="en-US" smtClean="0">
                <a:ea typeface="ＭＳ Ｐゴシック" pitchFamily="34" charset="-128"/>
              </a:rPr>
            </a:br>
            <a:r>
              <a:rPr lang="en-US" altLang="en-US" sz="3600" smtClean="0">
                <a:ea typeface="ＭＳ Ｐゴシック" pitchFamily="34" charset="-128"/>
              </a:rPr>
              <a:t>“Statutory” Material</a:t>
            </a:r>
          </a:p>
        </p:txBody>
      </p:sp>
      <p:sp>
        <p:nvSpPr>
          <p:cNvPr id="16387" name="Content Placeholder 2"/>
          <p:cNvSpPr>
            <a:spLocks noGrp="1"/>
          </p:cNvSpPr>
          <p:nvPr>
            <p:ph idx="1"/>
          </p:nvPr>
        </p:nvSpPr>
        <p:spPr>
          <a:xfrm>
            <a:off x="457200" y="2895600"/>
            <a:ext cx="8229600" cy="2590800"/>
          </a:xfrm>
        </p:spPr>
        <p:txBody>
          <a:bodyPr>
            <a:normAutofit/>
          </a:bodyPr>
          <a:lstStyle/>
          <a:p>
            <a:pPr eaLnBrk="1" hangingPunct="1">
              <a:buFont typeface="Arial" charset="0"/>
              <a:buNone/>
              <a:defRPr/>
            </a:pPr>
            <a:r>
              <a:rPr lang="en-US" sz="2800" dirty="0" smtClean="0"/>
              <a:t>   New York is typical in that about a third of the provisions in its State constitution are devoted to “statutory type” matters. </a:t>
            </a:r>
          </a:p>
          <a:p>
            <a:pPr eaLnBrk="1" hangingPunct="1">
              <a:buFont typeface="Arial" charset="0"/>
              <a:buNone/>
              <a:defRPr/>
            </a:pPr>
            <a:r>
              <a:rPr lang="en-US" dirty="0" smtClean="0">
                <a:latin typeface="+mj-lt"/>
              </a:rPr>
              <a:t>	</a:t>
            </a:r>
            <a:r>
              <a:rPr lang="en-US" sz="1600" dirty="0" smtClean="0">
                <a:latin typeface="+mj-lt"/>
              </a:rPr>
              <a:t>Christopher Hammons. </a:t>
            </a:r>
            <a:r>
              <a:rPr lang="en-US" sz="1600" i="1" dirty="0" smtClean="0">
                <a:latin typeface="+mj-lt"/>
              </a:rPr>
              <a:t>Was James Madison Wrong? Rethinking the American Preference for Short, Framework Oriented Constitutions </a:t>
            </a:r>
            <a:r>
              <a:rPr lang="en-US" sz="1600" dirty="0" smtClean="0">
                <a:latin typeface="+mj-lt"/>
              </a:rPr>
              <a:t>93 APSR 837, 840 (1999).</a:t>
            </a:r>
          </a:p>
        </p:txBody>
      </p:sp>
    </p:spTree>
    <p:extLst>
      <p:ext uri="{BB962C8B-B14F-4D97-AF65-F5344CB8AC3E}">
        <p14:creationId xmlns:p14="http://schemas.microsoft.com/office/powerpoint/2010/main" val="1753656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7"/>
            <a:ext cx="7055380" cy="1600207"/>
          </a:xfrm>
        </p:spPr>
        <p:txBody>
          <a:bodyPr/>
          <a:lstStyle/>
          <a:p>
            <a:pPr algn="ctr"/>
            <a:r>
              <a:rPr lang="en-US" sz="3200" dirty="0" smtClean="0"/>
              <a:t>Process </a:t>
            </a:r>
            <a:br>
              <a:rPr lang="en-US" sz="3200" dirty="0" smtClean="0"/>
            </a:br>
            <a:r>
              <a:rPr lang="en-US" sz="3200" dirty="0" smtClean="0"/>
              <a:t>– 19</a:t>
            </a:r>
            <a:r>
              <a:rPr lang="en-US" sz="3200" baseline="30000" dirty="0" smtClean="0"/>
              <a:t>th</a:t>
            </a:r>
            <a:r>
              <a:rPr lang="en-US" sz="3200" dirty="0" smtClean="0"/>
              <a:t> Century solutions</a:t>
            </a:r>
            <a:br>
              <a:rPr lang="en-US" sz="3200" dirty="0" smtClean="0"/>
            </a:br>
            <a:r>
              <a:rPr lang="en-US" sz="3200" dirty="0" smtClean="0"/>
              <a:t> – 21</a:t>
            </a:r>
            <a:r>
              <a:rPr lang="en-US" sz="3200" baseline="30000" dirty="0" smtClean="0"/>
              <a:t>st</a:t>
            </a:r>
            <a:r>
              <a:rPr lang="en-US" sz="3200" dirty="0" smtClean="0"/>
              <a:t> Century problems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Many processes are constitutionally specified</a:t>
            </a:r>
          </a:p>
          <a:p>
            <a:endParaRPr lang="en-US" dirty="0" smtClean="0"/>
          </a:p>
          <a:p>
            <a:pPr lvl="1"/>
            <a:r>
              <a:rPr lang="en-US" dirty="0" smtClean="0"/>
              <a:t>The question used to call a convention does not allow its agenda to be limited</a:t>
            </a:r>
          </a:p>
          <a:p>
            <a:pPr lvl="1"/>
            <a:r>
              <a:rPr lang="en-US" dirty="0" smtClean="0"/>
              <a:t>Three delegates must be elected from each State Senate District and fifteen at large statewide</a:t>
            </a:r>
          </a:p>
          <a:p>
            <a:pPr lvl="2"/>
            <a:r>
              <a:rPr lang="en-US" dirty="0" smtClean="0"/>
              <a:t>Partisan Bias</a:t>
            </a:r>
          </a:p>
          <a:p>
            <a:pPr lvl="2"/>
            <a:r>
              <a:rPr lang="en-US" dirty="0" smtClean="0"/>
              <a:t>Voting rights Act concerns</a:t>
            </a:r>
          </a:p>
          <a:p>
            <a:pPr lvl="2"/>
            <a:r>
              <a:rPr lang="en-US" dirty="0" smtClean="0"/>
              <a:t>Voting technology</a:t>
            </a:r>
          </a:p>
          <a:p>
            <a:pPr lvl="1"/>
            <a:r>
              <a:rPr lang="en-US" dirty="0" smtClean="0"/>
              <a:t>Delegates must be compensated at the same rate as members of the Assembly </a:t>
            </a:r>
          </a:p>
          <a:p>
            <a:pPr lvl="2"/>
            <a:r>
              <a:rPr lang="en-US" dirty="0" smtClean="0"/>
              <a:t>Double dipping</a:t>
            </a:r>
          </a:p>
          <a:p>
            <a:pPr lvl="1"/>
            <a:r>
              <a:rPr lang="en-US" dirty="0" smtClean="0"/>
              <a:t>Use of the capitol</a:t>
            </a:r>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16</a:t>
            </a:fld>
            <a:endParaRPr lang="en-US" dirty="0"/>
          </a:p>
        </p:txBody>
      </p:sp>
    </p:spTree>
    <p:extLst>
      <p:ext uri="{BB962C8B-B14F-4D97-AF65-F5344CB8AC3E}">
        <p14:creationId xmlns:p14="http://schemas.microsoft.com/office/powerpoint/2010/main" val="212898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Processes Issues –</a:t>
            </a:r>
            <a:br>
              <a:rPr lang="en-US" dirty="0" smtClean="0"/>
            </a:br>
            <a:r>
              <a:rPr lang="en-US" dirty="0" smtClean="0"/>
              <a:t>Statutory</a:t>
            </a:r>
            <a:br>
              <a:rPr lang="en-US" dirty="0" smtClean="0"/>
            </a:br>
            <a:endParaRPr lang="en-US" dirty="0"/>
          </a:p>
        </p:txBody>
      </p:sp>
      <p:sp>
        <p:nvSpPr>
          <p:cNvPr id="3" name="Content Placeholder 2"/>
          <p:cNvSpPr>
            <a:spLocks noGrp="1"/>
          </p:cNvSpPr>
          <p:nvPr>
            <p:ph idx="1"/>
          </p:nvPr>
        </p:nvSpPr>
        <p:spPr/>
        <p:txBody>
          <a:bodyPr/>
          <a:lstStyle/>
          <a:p>
            <a:r>
              <a:rPr lang="en-US" dirty="0" smtClean="0"/>
              <a:t>Restricting eligibility to serve as delegate</a:t>
            </a:r>
          </a:p>
          <a:p>
            <a:pPr lvl="1"/>
            <a:r>
              <a:rPr lang="en-US" dirty="0" smtClean="0"/>
              <a:t>Sitting legislators</a:t>
            </a:r>
          </a:p>
          <a:p>
            <a:pPr lvl="1"/>
            <a:r>
              <a:rPr lang="en-US" dirty="0" smtClean="0"/>
              <a:t>Sitting judges</a:t>
            </a:r>
          </a:p>
          <a:p>
            <a:pPr lvl="1"/>
            <a:r>
              <a:rPr lang="en-US" dirty="0" smtClean="0"/>
              <a:t>Others</a:t>
            </a:r>
          </a:p>
          <a:p>
            <a:r>
              <a:rPr lang="en-US" dirty="0" smtClean="0"/>
              <a:t>Do we use existing election law for:</a:t>
            </a:r>
          </a:p>
          <a:p>
            <a:pPr lvl="1"/>
            <a:r>
              <a:rPr lang="en-US" dirty="0" smtClean="0"/>
              <a:t>Nomination of candidates for delegate?</a:t>
            </a:r>
          </a:p>
          <a:p>
            <a:pPr lvl="1"/>
            <a:r>
              <a:rPr lang="en-US" dirty="0" smtClean="0"/>
              <a:t>Campaign finance for delegate elections?</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17</a:t>
            </a:fld>
            <a:endParaRPr lang="en-US" dirty="0"/>
          </a:p>
        </p:txBody>
      </p:sp>
    </p:spTree>
    <p:extLst>
      <p:ext uri="{BB962C8B-B14F-4D97-AF65-F5344CB8AC3E}">
        <p14:creationId xmlns:p14="http://schemas.microsoft.com/office/powerpoint/2010/main" val="2449364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Are the things New Yorker say they  care about  “constitutional issues?”</a:t>
            </a:r>
            <a:endParaRPr lang="en-US" sz="2800" dirty="0"/>
          </a:p>
        </p:txBody>
      </p:sp>
      <p:sp>
        <p:nvSpPr>
          <p:cNvPr id="3" name="Content Placeholder 2"/>
          <p:cNvSpPr>
            <a:spLocks noGrp="1"/>
          </p:cNvSpPr>
          <p:nvPr>
            <p:ph idx="1"/>
          </p:nvPr>
        </p:nvSpPr>
        <p:spPr/>
        <p:txBody>
          <a:bodyPr/>
          <a:lstStyle/>
          <a:p>
            <a:r>
              <a:rPr lang="en-US" dirty="0" smtClean="0"/>
              <a:t>Voter Priorities - Sienna poll – February, 2016</a:t>
            </a:r>
          </a:p>
          <a:p>
            <a:pPr lvl="1"/>
            <a:r>
              <a:rPr lang="en-US" dirty="0" smtClean="0"/>
              <a:t>Education</a:t>
            </a:r>
          </a:p>
          <a:p>
            <a:pPr lvl="1"/>
            <a:r>
              <a:rPr lang="en-US" dirty="0" smtClean="0"/>
              <a:t>Jobs</a:t>
            </a:r>
          </a:p>
          <a:p>
            <a:pPr lvl="1"/>
            <a:r>
              <a:rPr lang="en-US" dirty="0" smtClean="0"/>
              <a:t>Taxes</a:t>
            </a:r>
          </a:p>
          <a:p>
            <a:pPr lvl="1"/>
            <a:r>
              <a:rPr lang="en-US" dirty="0" smtClean="0"/>
              <a:t>State Government Ethics</a:t>
            </a:r>
          </a:p>
          <a:p>
            <a:pPr lvl="1"/>
            <a:r>
              <a:rPr lang="en-US" dirty="0" smtClean="0"/>
              <a:t>Infrastructure</a:t>
            </a:r>
          </a:p>
          <a:p>
            <a:pPr lvl="1"/>
            <a:r>
              <a:rPr lang="en-US" dirty="0" smtClean="0"/>
              <a:t>Health Care</a:t>
            </a:r>
          </a:p>
          <a:p>
            <a:pPr lvl="1"/>
            <a:r>
              <a:rPr lang="en-US" dirty="0" smtClean="0"/>
              <a:t>Criminal Justice Reform</a:t>
            </a:r>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18</a:t>
            </a:fld>
            <a:endParaRPr lang="en-US" dirty="0"/>
          </a:p>
        </p:txBody>
      </p:sp>
    </p:spTree>
    <p:extLst>
      <p:ext uri="{BB962C8B-B14F-4D97-AF65-F5344CB8AC3E}">
        <p14:creationId xmlns:p14="http://schemas.microsoft.com/office/powerpoint/2010/main" val="3111132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lesson of constitutional  change through the legislature</a:t>
            </a:r>
            <a:endParaRPr lang="en-US" sz="3600" dirty="0"/>
          </a:p>
        </p:txBody>
      </p:sp>
      <p:sp>
        <p:nvSpPr>
          <p:cNvPr id="3" name="Content Placeholder 2"/>
          <p:cNvSpPr>
            <a:spLocks noGrp="1"/>
          </p:cNvSpPr>
          <p:nvPr>
            <p:ph idx="1"/>
          </p:nvPr>
        </p:nvSpPr>
        <p:spPr/>
        <p:txBody>
          <a:bodyPr/>
          <a:lstStyle/>
          <a:p>
            <a:r>
              <a:rPr lang="en-US" dirty="0" smtClean="0"/>
              <a:t>Amendment or revision</a:t>
            </a:r>
          </a:p>
          <a:p>
            <a:r>
              <a:rPr lang="en-US" dirty="0" smtClean="0"/>
              <a:t>The legislature is a locus of self interest</a:t>
            </a:r>
          </a:p>
          <a:p>
            <a:pPr lvl="1"/>
            <a:r>
              <a:rPr lang="en-US" dirty="0" smtClean="0"/>
              <a:t>The institution</a:t>
            </a:r>
          </a:p>
          <a:p>
            <a:pPr lvl="1"/>
            <a:r>
              <a:rPr lang="en-US" dirty="0" smtClean="0"/>
              <a:t>The conferences</a:t>
            </a:r>
          </a:p>
          <a:p>
            <a:pPr lvl="1"/>
            <a:r>
              <a:rPr lang="en-US" dirty="0" smtClean="0"/>
              <a:t>The members</a:t>
            </a:r>
          </a:p>
          <a:p>
            <a:r>
              <a:rPr lang="en-US" dirty="0" smtClean="0"/>
              <a:t>It has demonstrated unwillingness to alter the fundamentals of government through constitutional amendment, except to benefit itself (e.g. attempt to change the Budget process)</a:t>
            </a:r>
          </a:p>
          <a:p>
            <a:r>
              <a:rPr lang="en-US" dirty="0" smtClean="0"/>
              <a:t>Consider redistricting reform</a:t>
            </a:r>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19</a:t>
            </a:fld>
            <a:endParaRPr lang="en-US" dirty="0"/>
          </a:p>
        </p:txBody>
      </p:sp>
    </p:spTree>
    <p:extLst>
      <p:ext uri="{BB962C8B-B14F-4D97-AF65-F5344CB8AC3E}">
        <p14:creationId xmlns:p14="http://schemas.microsoft.com/office/powerpoint/2010/main" val="2220892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latin typeface="Calibri"/>
              </a:rPr>
              <a:t>A </a:t>
            </a:r>
            <a:r>
              <a:rPr lang="en-US" sz="4000" dirty="0" smtClean="0">
                <a:solidFill>
                  <a:schemeClr val="tx1"/>
                </a:solidFill>
                <a:latin typeface="Calibri"/>
              </a:rPr>
              <a:t>Constitutionally Mandated </a:t>
            </a:r>
            <a:r>
              <a:rPr lang="en-US" sz="4000" dirty="0">
                <a:solidFill>
                  <a:schemeClr val="tx1"/>
                </a:solidFill>
                <a:latin typeface="Calibri"/>
              </a:rPr>
              <a:t>Referendum Vote</a:t>
            </a:r>
            <a:br>
              <a:rPr lang="en-US" sz="4000" dirty="0">
                <a:solidFill>
                  <a:schemeClr val="tx1"/>
                </a:solidFill>
                <a:latin typeface="Calibri"/>
              </a:rPr>
            </a:b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2800" dirty="0" smtClean="0"/>
              <a:t>New York Must have a referendum asking citizens whether they wish to hold a constitutional  convention every 20 years.</a:t>
            </a:r>
          </a:p>
          <a:p>
            <a:r>
              <a:rPr lang="en-US" sz="2800" dirty="0" smtClean="0"/>
              <a:t>No action by the governor or legislature is required. </a:t>
            </a:r>
          </a:p>
          <a:p>
            <a:r>
              <a:rPr lang="en-US" sz="2800" dirty="0" smtClean="0"/>
              <a:t>The next scheduled vote on this question will be on November 7, 2017</a:t>
            </a:r>
            <a:endParaRPr lang="en-US" sz="2800"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a:t>
            </a:fld>
            <a:endParaRPr lang="en-US" dirty="0"/>
          </a:p>
        </p:txBody>
      </p:sp>
    </p:spTree>
    <p:extLst>
      <p:ext uri="{BB962C8B-B14F-4D97-AF65-F5344CB8AC3E}">
        <p14:creationId xmlns:p14="http://schemas.microsoft.com/office/powerpoint/2010/main" val="192933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lessons of the 1967 convention</a:t>
            </a:r>
            <a:endParaRPr lang="en-US" dirty="0"/>
          </a:p>
        </p:txBody>
      </p:sp>
      <p:sp>
        <p:nvSpPr>
          <p:cNvPr id="3" name="Content Placeholder 2"/>
          <p:cNvSpPr>
            <a:spLocks noGrp="1"/>
          </p:cNvSpPr>
          <p:nvPr>
            <p:ph idx="1"/>
          </p:nvPr>
        </p:nvSpPr>
        <p:spPr/>
        <p:txBody>
          <a:bodyPr/>
          <a:lstStyle/>
          <a:p>
            <a:r>
              <a:rPr lang="en-US" dirty="0" smtClean="0"/>
              <a:t>Was it a failure?</a:t>
            </a:r>
          </a:p>
          <a:p>
            <a:pPr lvl="1"/>
            <a:r>
              <a:rPr lang="en-US" dirty="0" smtClean="0"/>
              <a:t>Rejected at the polls</a:t>
            </a:r>
          </a:p>
          <a:p>
            <a:pPr lvl="1"/>
            <a:r>
              <a:rPr lang="en-US" dirty="0" smtClean="0"/>
              <a:t>Results Offered in one question</a:t>
            </a:r>
          </a:p>
          <a:p>
            <a:pPr lvl="1"/>
            <a:r>
              <a:rPr lang="en-US" dirty="0" smtClean="0"/>
              <a:t>But what was in it?</a:t>
            </a:r>
          </a:p>
          <a:p>
            <a:r>
              <a:rPr lang="en-US" dirty="0" smtClean="0"/>
              <a:t>Did it cost too much?</a:t>
            </a:r>
          </a:p>
          <a:p>
            <a:r>
              <a:rPr lang="en-US" dirty="0" smtClean="0"/>
              <a:t>Was it dominated by legislators? Judges? The political class? All of the above?</a:t>
            </a:r>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20</a:t>
            </a:fld>
            <a:endParaRPr lang="en-US" dirty="0"/>
          </a:p>
        </p:txBody>
      </p:sp>
    </p:spTree>
    <p:extLst>
      <p:ext uri="{BB962C8B-B14F-4D97-AF65-F5344CB8AC3E}">
        <p14:creationId xmlns:p14="http://schemas.microsoft.com/office/powerpoint/2010/main" val="2410797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would be different if the proposed 967 Constitution were adopted? - 1</a:t>
            </a:r>
            <a:endParaRPr lang="en-US" sz="2400" dirty="0"/>
          </a:p>
        </p:txBody>
      </p:sp>
      <p:sp>
        <p:nvSpPr>
          <p:cNvPr id="3" name="Content Placeholder 2"/>
          <p:cNvSpPr>
            <a:spLocks noGrp="1"/>
          </p:cNvSpPr>
          <p:nvPr>
            <p:ph idx="1"/>
          </p:nvPr>
        </p:nvSpPr>
        <p:spPr/>
        <p:txBody>
          <a:bodyPr>
            <a:normAutofit fontScale="55000" lnSpcReduction="20000"/>
          </a:bodyPr>
          <a:lstStyle/>
          <a:p>
            <a:r>
              <a:rPr lang="en-US" dirty="0"/>
              <a:t>1. There would be a five member commission redistricting the state legislature and Congress, chaired by an appointee of the Court of Appeals. Membership by legislators would be barred.  “Gerrymandering for any purpose” would be prohibited.</a:t>
            </a:r>
          </a:p>
          <a:p>
            <a:r>
              <a:rPr lang="en-US" dirty="0"/>
              <a:t>2. The would be a constitutional requirement for fair districting in New York’s local governments</a:t>
            </a:r>
          </a:p>
          <a:p>
            <a:r>
              <a:rPr lang="en-US" dirty="0"/>
              <a:t>3. There would be 60 members of the state Senate. The number would be fixed.</a:t>
            </a:r>
          </a:p>
          <a:p>
            <a:r>
              <a:rPr lang="en-US" dirty="0"/>
              <a:t>4. All public assistance and Medicaid costs not paid for by the national government would be borne by the state budget.   There would be no mandated local share.</a:t>
            </a:r>
          </a:p>
          <a:p>
            <a:r>
              <a:rPr lang="en-US" dirty="0"/>
              <a:t>5. There would be explicit state constitutional protections against discrimination on the basis of age, sex or physical or mental handicap.</a:t>
            </a:r>
          </a:p>
          <a:p>
            <a:r>
              <a:rPr lang="en-US" dirty="0"/>
              <a:t>6. A constitution prohibition of aid to parochial schools (the Blaine Amendment), since rendered largely ineffectual, would no longer be in the state constitution, replaced by the language of the First Amendment to the United States Constitution</a:t>
            </a:r>
          </a:p>
          <a:p>
            <a:r>
              <a:rPr lang="en-US" dirty="0"/>
              <a:t>7. A citizen would be constitutionally protected in his or her right to sue the state if he or she thought it was spending money unconstitutionally.  This provision was deemed to include the right of citizens to sue for violations of the forest preserve provisions.</a:t>
            </a:r>
          </a:p>
          <a:p>
            <a:r>
              <a:rPr lang="en-US" dirty="0"/>
              <a:t>8. State and local governments’ community economic development responsibilities would not be in question, but would be constitutionally specified, supported and legitimized.</a:t>
            </a:r>
          </a:p>
          <a:p>
            <a:pPr marL="0" indent="0">
              <a:buNone/>
            </a:pP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21</a:t>
            </a:fld>
            <a:endParaRPr lang="en-US" dirty="0"/>
          </a:p>
        </p:txBody>
      </p:sp>
    </p:spTree>
    <p:extLst>
      <p:ext uri="{BB962C8B-B14F-4D97-AF65-F5344CB8AC3E}">
        <p14:creationId xmlns:p14="http://schemas.microsoft.com/office/powerpoint/2010/main" val="1264062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be different? - 2</a:t>
            </a:r>
            <a:endParaRPr lang="en-US" dirty="0"/>
          </a:p>
        </p:txBody>
      </p:sp>
      <p:sp>
        <p:nvSpPr>
          <p:cNvPr id="3" name="Content Placeholder 2"/>
          <p:cNvSpPr>
            <a:spLocks noGrp="1"/>
          </p:cNvSpPr>
          <p:nvPr>
            <p:ph idx="1"/>
          </p:nvPr>
        </p:nvSpPr>
        <p:spPr/>
        <p:txBody>
          <a:bodyPr>
            <a:normAutofit fontScale="62500" lnSpcReduction="20000"/>
          </a:bodyPr>
          <a:lstStyle/>
          <a:p>
            <a:r>
              <a:rPr lang="en-US" dirty="0"/>
              <a:t>9. The popular referendum requirement for the approval of state debt would not exist, though there would be a constitutional debt service limit, inked to general revenue receipts, on aggregate state and public authority debt.</a:t>
            </a:r>
          </a:p>
          <a:p>
            <a:r>
              <a:rPr lang="en-US" dirty="0"/>
              <a:t>10. Public higher education would have constitutional status.  The State University of New York and City University of New York would be specifically recognized.</a:t>
            </a:r>
          </a:p>
          <a:p>
            <a:r>
              <a:rPr lang="en-US" dirty="0"/>
              <a:t>11. Electronic eavesdropping or surveillance for law enforcement purposes would be explicitly constitutionally limited.  </a:t>
            </a:r>
          </a:p>
          <a:p>
            <a:r>
              <a:rPr lang="en-US" dirty="0"/>
              <a:t>12. There would be an explicit state constitutional guarantee of the right to counsel “at every stage of the proceeding” in all criminal matters. </a:t>
            </a:r>
          </a:p>
          <a:p>
            <a:r>
              <a:rPr lang="en-US" dirty="0"/>
              <a:t>13. There would be a constitutional guarantee of openness in state government.</a:t>
            </a:r>
          </a:p>
          <a:p>
            <a:r>
              <a:rPr lang="en-US" dirty="0"/>
              <a:t>14. “Unfair, inequitable or dishonest sales, marketing and financ­ing practices” would be constitutionally specified as a matter of state concern.</a:t>
            </a:r>
          </a:p>
          <a:p>
            <a:r>
              <a:rPr lang="en-US" dirty="0"/>
              <a:t>15. The governor would have constitutional authority to reorganize state government, subject to legislative veto.</a:t>
            </a:r>
          </a:p>
          <a:p>
            <a:r>
              <a:rPr lang="en-US" dirty="0"/>
              <a:t>16. Vacancies in state elective offices would be filled by election as soon as practicable after they arose</a:t>
            </a:r>
            <a:r>
              <a:rPr lang="en-US" dirty="0" smtClean="0"/>
              <a:t>.</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22</a:t>
            </a:fld>
            <a:endParaRPr lang="en-US" dirty="0"/>
          </a:p>
        </p:txBody>
      </p:sp>
    </p:spTree>
    <p:extLst>
      <p:ext uri="{BB962C8B-B14F-4D97-AF65-F5344CB8AC3E}">
        <p14:creationId xmlns:p14="http://schemas.microsoft.com/office/powerpoint/2010/main" val="3947958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be different? - 3</a:t>
            </a:r>
            <a:endParaRPr lang="en-US" dirty="0"/>
          </a:p>
        </p:txBody>
      </p:sp>
      <p:sp>
        <p:nvSpPr>
          <p:cNvPr id="3" name="Content Placeholder 2"/>
          <p:cNvSpPr>
            <a:spLocks noGrp="1"/>
          </p:cNvSpPr>
          <p:nvPr>
            <p:ph idx="1"/>
          </p:nvPr>
        </p:nvSpPr>
        <p:spPr/>
        <p:txBody>
          <a:bodyPr>
            <a:normAutofit fontScale="55000" lnSpcReduction="20000"/>
          </a:bodyPr>
          <a:lstStyle/>
          <a:p>
            <a:r>
              <a:rPr lang="en-US" dirty="0"/>
              <a:t>17. The state court system would be better structured and organized, with judicial staffing more responsive to need and workload.</a:t>
            </a:r>
          </a:p>
          <a:p>
            <a:r>
              <a:rPr lang="en-US" dirty="0"/>
              <a:t>18. District courts would be a viable option for counties outside New York City.</a:t>
            </a:r>
          </a:p>
          <a:p>
            <a:r>
              <a:rPr lang="en-US" dirty="0"/>
              <a:t>19. There would be a constitutional basis for procedures for administrative rule making and adoption.</a:t>
            </a:r>
          </a:p>
          <a:p>
            <a:r>
              <a:rPr lang="en-US" dirty="0"/>
              <a:t>20. More equitable assessment of real property for taxation, with a viable option of moving the function to the county level, would be constitutionally based and encouraged.</a:t>
            </a:r>
          </a:p>
          <a:p>
            <a:r>
              <a:rPr lang="en-US" dirty="0"/>
              <a:t>21. While the Adirondack and Catskill Preserves would remain “forever wild,” localities within the “blue lines” would enjoy the same capacity for home rule without amending the state constitution as do places elsewhere in New York.</a:t>
            </a:r>
          </a:p>
          <a:p>
            <a:r>
              <a:rPr lang="en-US" dirty="0"/>
              <a:t>22. It would be the constitutionally-based policy of the state to   “to conserve and protect its natural resources and scenic beauty and encourage the development and improvement of its agricultural lands for the production of food and other agricultural products.” The legislature, in implementing this policy, would be constitutionally directed to make “adequate provision for the abatement of air and water pollution and of excessive and unnecessary noise, the protection of agricultural lands, wetlands and shorelines, and the devel­opment and regulation of water resources.”</a:t>
            </a:r>
          </a:p>
          <a:p>
            <a:r>
              <a:rPr lang="en-US" dirty="0"/>
              <a:t>23. Unless overcome by later litigation based upon the U.S. constitution, New Yorkers would vote where they were “domiciled,” with “domicile” defined in the constitution.  </a:t>
            </a:r>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23</a:t>
            </a:fld>
            <a:endParaRPr lang="en-US" dirty="0"/>
          </a:p>
        </p:txBody>
      </p:sp>
    </p:spTree>
    <p:extLst>
      <p:ext uri="{BB962C8B-B14F-4D97-AF65-F5344CB8AC3E}">
        <p14:creationId xmlns:p14="http://schemas.microsoft.com/office/powerpoint/2010/main" val="3579515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be different? - 4</a:t>
            </a:r>
            <a:endParaRPr lang="en-US" dirty="0"/>
          </a:p>
        </p:txBody>
      </p:sp>
      <p:sp>
        <p:nvSpPr>
          <p:cNvPr id="3" name="Content Placeholder 2"/>
          <p:cNvSpPr>
            <a:spLocks noGrp="1"/>
          </p:cNvSpPr>
          <p:nvPr>
            <p:ph idx="1"/>
          </p:nvPr>
        </p:nvSpPr>
        <p:spPr/>
        <p:txBody>
          <a:bodyPr>
            <a:normAutofit fontScale="62500" lnSpcReduction="20000"/>
          </a:bodyPr>
          <a:lstStyle/>
          <a:p>
            <a:r>
              <a:rPr lang="en-US" dirty="0"/>
              <a:t>24. There would no longer be an affirmative constitutional obligation of the state to aid the needy.  However, Article I, 10a states that “It shall be the policy of the state to foster and promote the general welfare and to establish a firm basis of economic security for the people of the state.”  Article XII, 12.a.notes that “economic and community development purposes shall include the renewal and rebuilding of communities, the development of new communities, and programs and facilities to enhance the physical environment, health and social well-being of, and  to encourage the expansion of economic opportunity for, the people of the state.”</a:t>
            </a:r>
          </a:p>
          <a:p>
            <a:r>
              <a:rPr lang="en-US" dirty="0"/>
              <a:t>25. Claims against the state would no longer be time bound.  (Art. III, 5e)</a:t>
            </a:r>
          </a:p>
          <a:p>
            <a:r>
              <a:rPr lang="en-US" dirty="0"/>
              <a:t>26. Equality of educational opportunity would be guaranteed to all the people of the state.</a:t>
            </a:r>
          </a:p>
          <a:p>
            <a:r>
              <a:rPr lang="en-US" dirty="0"/>
              <a:t>27. State aid to school districts would be based on registration rather than attendance and would consider the “special educational needs, if any, of the students in each district and the total local tax burden of the taxpayers of each district.”</a:t>
            </a:r>
          </a:p>
          <a:p>
            <a:r>
              <a:rPr lang="en-US" dirty="0"/>
              <a:t>28. Defendants would have a right to a jury trial for offenses punishable by a term of imprisonment of more than six months.</a:t>
            </a:r>
          </a:p>
          <a:p>
            <a:r>
              <a:rPr lang="en-US" dirty="0"/>
              <a:t>29. Judges would be permitted to dispense with bail for non-capital offenses if the court is reasonably satisfied that a defendant will appear when directed</a:t>
            </a:r>
            <a:r>
              <a:rPr lang="en-US" dirty="0" smtClean="0"/>
              <a:t>.</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24</a:t>
            </a:fld>
            <a:endParaRPr lang="en-US" dirty="0"/>
          </a:p>
        </p:txBody>
      </p:sp>
    </p:spTree>
    <p:extLst>
      <p:ext uri="{BB962C8B-B14F-4D97-AF65-F5344CB8AC3E}">
        <p14:creationId xmlns:p14="http://schemas.microsoft.com/office/powerpoint/2010/main" val="659403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be different? -5</a:t>
            </a:r>
            <a:endParaRPr lang="en-US" dirty="0"/>
          </a:p>
        </p:txBody>
      </p:sp>
      <p:sp>
        <p:nvSpPr>
          <p:cNvPr id="3" name="Content Placeholder 2"/>
          <p:cNvSpPr>
            <a:spLocks noGrp="1"/>
          </p:cNvSpPr>
          <p:nvPr>
            <p:ph idx="1"/>
          </p:nvPr>
        </p:nvSpPr>
        <p:spPr/>
        <p:txBody>
          <a:bodyPr>
            <a:normAutofit fontScale="77500" lnSpcReduction="20000"/>
          </a:bodyPr>
          <a:lstStyle/>
          <a:p>
            <a:r>
              <a:rPr lang="en-US" dirty="0"/>
              <a:t>30. The addition of “public campsites of the kind presently constructed and maintained, and in areas similar to those in which they are presently located, would be permitted in the forest preserve.</a:t>
            </a:r>
          </a:p>
          <a:p>
            <a:r>
              <a:rPr lang="en-US" dirty="0"/>
              <a:t>31. The “welfare of the child” would be the primary concern in determining adoption or guardianship decisions.  Article V, sec. 27.</a:t>
            </a:r>
          </a:p>
          <a:p>
            <a:r>
              <a:rPr lang="en-US" dirty="0"/>
              <a:t>32. Discrimination in the admission to any school receiving public funds would be prohibited.</a:t>
            </a:r>
          </a:p>
          <a:p>
            <a:r>
              <a:rPr lang="en-US" dirty="0"/>
              <a:t>33. Equality of educational opportunity would be </a:t>
            </a:r>
            <a:r>
              <a:rPr lang="en-US" dirty="0" smtClean="0"/>
              <a:t>guaranteed </a:t>
            </a:r>
            <a:r>
              <a:rPr lang="en-US" dirty="0"/>
              <a:t>to all the people of the state.</a:t>
            </a:r>
          </a:p>
          <a:p>
            <a:r>
              <a:rPr lang="en-US" dirty="0"/>
              <a:t>34. The Public Service Commission would have four members appointed by the governor and three members elected by the legislature sitting in joint session.</a:t>
            </a:r>
          </a:p>
          <a:p>
            <a:r>
              <a:rPr lang="en-US" dirty="0"/>
              <a:t>35. Registration rather than attendance would be the basis  of apportioning state aid to school districts.</a:t>
            </a:r>
          </a:p>
          <a:p>
            <a:r>
              <a:rPr lang="en-US" dirty="0"/>
              <a:t> </a:t>
            </a:r>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25</a:t>
            </a:fld>
            <a:endParaRPr lang="en-US" dirty="0"/>
          </a:p>
        </p:txBody>
      </p:sp>
    </p:spTree>
    <p:extLst>
      <p:ext uri="{BB962C8B-B14F-4D97-AF65-F5344CB8AC3E}">
        <p14:creationId xmlns:p14="http://schemas.microsoft.com/office/powerpoint/2010/main" val="4213105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to put in, what to remove, what to leave unchanged</a:t>
            </a:r>
            <a:r>
              <a:rPr lang="en-US" dirty="0" smtClean="0"/>
              <a:t>?</a:t>
            </a:r>
            <a:endParaRPr lang="en-US" dirty="0"/>
          </a:p>
        </p:txBody>
      </p:sp>
      <p:sp>
        <p:nvSpPr>
          <p:cNvPr id="3" name="Content Placeholder 2"/>
          <p:cNvSpPr>
            <a:spLocks noGrp="1"/>
          </p:cNvSpPr>
          <p:nvPr>
            <p:ph idx="1"/>
          </p:nvPr>
        </p:nvSpPr>
        <p:spPr/>
        <p:txBody>
          <a:bodyPr/>
          <a:lstStyle/>
          <a:p>
            <a:r>
              <a:rPr lang="en-US" dirty="0" smtClean="0"/>
              <a:t>There is no consensus on an agenda</a:t>
            </a:r>
          </a:p>
          <a:p>
            <a:r>
              <a:rPr lang="en-US" dirty="0" smtClean="0"/>
              <a:t>Think about</a:t>
            </a:r>
          </a:p>
          <a:p>
            <a:pPr lvl="1"/>
            <a:r>
              <a:rPr lang="en-US" dirty="0" smtClean="0"/>
              <a:t>Election administration</a:t>
            </a:r>
          </a:p>
          <a:p>
            <a:pPr lvl="1"/>
            <a:r>
              <a:rPr lang="en-US" dirty="0" smtClean="0"/>
              <a:t>Districting</a:t>
            </a:r>
          </a:p>
          <a:p>
            <a:pPr lvl="1"/>
            <a:r>
              <a:rPr lang="en-US" dirty="0" smtClean="0"/>
              <a:t>Campaign finance</a:t>
            </a:r>
          </a:p>
          <a:p>
            <a:pPr lvl="1"/>
            <a:r>
              <a:rPr lang="en-US" dirty="0" smtClean="0"/>
              <a:t>Separation of powers (Balance in budgeting)</a:t>
            </a:r>
          </a:p>
          <a:p>
            <a:pPr lvl="1"/>
            <a:r>
              <a:rPr lang="en-US" dirty="0" smtClean="0"/>
              <a:t>Home rule</a:t>
            </a:r>
          </a:p>
          <a:p>
            <a:pPr lvl="1"/>
            <a:r>
              <a:rPr lang="en-US" dirty="0" smtClean="0"/>
              <a:t>Removing dead letter law</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26</a:t>
            </a:fld>
            <a:endParaRPr lang="en-US" dirty="0"/>
          </a:p>
        </p:txBody>
      </p:sp>
    </p:spTree>
    <p:extLst>
      <p:ext uri="{BB962C8B-B14F-4D97-AF65-F5344CB8AC3E}">
        <p14:creationId xmlns:p14="http://schemas.microsoft.com/office/powerpoint/2010/main" val="1819863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A Final Referendum - Voter ratification of the convention’s recommendations</a:t>
            </a:r>
            <a:endParaRPr lang="en-US" sz="3200" dirty="0"/>
          </a:p>
        </p:txBody>
      </p:sp>
      <p:sp>
        <p:nvSpPr>
          <p:cNvPr id="3" name="Content Placeholder 2"/>
          <p:cNvSpPr>
            <a:spLocks noGrp="1"/>
          </p:cNvSpPr>
          <p:nvPr>
            <p:ph idx="1"/>
          </p:nvPr>
        </p:nvSpPr>
        <p:spPr/>
        <p:txBody>
          <a:bodyPr/>
          <a:lstStyle/>
          <a:p>
            <a:r>
              <a:rPr lang="en-US" dirty="0" smtClean="0"/>
              <a:t>At least six weeks must pass before any vote on the convention’s work</a:t>
            </a:r>
          </a:p>
          <a:p>
            <a:r>
              <a:rPr lang="en-US" dirty="0" smtClean="0"/>
              <a:t>The constitution gives  the convention discretion in presenting it work</a:t>
            </a:r>
          </a:p>
          <a:p>
            <a:pPr lvl="1"/>
            <a:r>
              <a:rPr lang="en-US" dirty="0" smtClean="0"/>
              <a:t>At a time of its choosing ( A special election is possible) </a:t>
            </a:r>
          </a:p>
          <a:p>
            <a:pPr lvl="1"/>
            <a:r>
              <a:rPr lang="en-US" dirty="0" smtClean="0"/>
              <a:t>In a single question</a:t>
            </a:r>
          </a:p>
          <a:p>
            <a:pPr lvl="1"/>
            <a:r>
              <a:rPr lang="en-US" dirty="0" smtClean="0"/>
              <a:t>In a number of distinct questions</a:t>
            </a:r>
            <a:endParaRPr lang="en-US" dirty="0"/>
          </a:p>
        </p:txBody>
      </p:sp>
      <p:sp>
        <p:nvSpPr>
          <p:cNvPr id="4" name="Date Placeholder 3"/>
          <p:cNvSpPr>
            <a:spLocks noGrp="1"/>
          </p:cNvSpPr>
          <p:nvPr>
            <p:ph type="dt" sz="half" idx="10"/>
          </p:nvPr>
        </p:nvSpPr>
        <p:spPr/>
        <p:txBody>
          <a:bodyPr/>
          <a:lstStyle/>
          <a:p>
            <a:fld id="{D705A635-31FC-4815-8B5E-AE78FBCF46C0}"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27</a:t>
            </a:fld>
            <a:endParaRPr lang="en-US" dirty="0"/>
          </a:p>
        </p:txBody>
      </p:sp>
    </p:spTree>
    <p:extLst>
      <p:ext uri="{BB962C8B-B14F-4D97-AF65-F5344CB8AC3E}">
        <p14:creationId xmlns:p14="http://schemas.microsoft.com/office/powerpoint/2010/main" val="41245154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So there are </a:t>
            </a:r>
            <a:r>
              <a:rPr lang="en-US" b="1" dirty="0" smtClean="0"/>
              <a:t>three votes </a:t>
            </a:r>
            <a:r>
              <a:rPr lang="en-US" dirty="0" smtClean="0"/>
              <a:t>that </a:t>
            </a:r>
            <a:br>
              <a:rPr lang="en-US" dirty="0" smtClean="0"/>
            </a:br>
            <a:r>
              <a:rPr lang="en-US" dirty="0" smtClean="0"/>
              <a:t>must be “yes” to change the constitution by referendum:</a:t>
            </a:r>
            <a:endParaRPr lang="en-US" dirty="0"/>
          </a:p>
        </p:txBody>
      </p:sp>
      <p:sp>
        <p:nvSpPr>
          <p:cNvPr id="3" name="Content Placeholder 2"/>
          <p:cNvSpPr>
            <a:spLocks noGrp="1"/>
          </p:cNvSpPr>
          <p:nvPr>
            <p:ph idx="1"/>
          </p:nvPr>
        </p:nvSpPr>
        <p:spPr>
          <a:xfrm>
            <a:off x="457200" y="2209799"/>
            <a:ext cx="8229600" cy="3124201"/>
          </a:xfrm>
        </p:spPr>
        <p:txBody>
          <a:bodyPr/>
          <a:lstStyle/>
          <a:p>
            <a:endParaRPr lang="en-US" dirty="0" smtClean="0"/>
          </a:p>
          <a:p>
            <a:r>
              <a:rPr lang="en-US" dirty="0" smtClean="0"/>
              <a:t>To call a convention</a:t>
            </a:r>
          </a:p>
          <a:p>
            <a:r>
              <a:rPr lang="en-US" dirty="0" smtClean="0"/>
              <a:t>To elect delegates</a:t>
            </a:r>
          </a:p>
          <a:p>
            <a:r>
              <a:rPr lang="en-US" dirty="0" smtClean="0"/>
              <a:t>To ratify the results of the convention </a:t>
            </a:r>
            <a:endParaRPr lang="en-US" dirty="0"/>
          </a:p>
        </p:txBody>
      </p:sp>
      <p:sp>
        <p:nvSpPr>
          <p:cNvPr id="4" name="Date Placeholder 3"/>
          <p:cNvSpPr>
            <a:spLocks noGrp="1"/>
          </p:cNvSpPr>
          <p:nvPr>
            <p:ph type="dt" sz="half" idx="10"/>
          </p:nvPr>
        </p:nvSpPr>
        <p:spPr/>
        <p:txBody>
          <a:bodyPr/>
          <a:lstStyle/>
          <a:p>
            <a:fld id="{FC69FAEC-8CF2-4B69-AFDC-47E62F36E95C}"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28</a:t>
            </a:fld>
            <a:endParaRPr lang="en-US" dirty="0"/>
          </a:p>
        </p:txBody>
      </p:sp>
    </p:spTree>
    <p:extLst>
      <p:ext uri="{BB962C8B-B14F-4D97-AF65-F5344CB8AC3E}">
        <p14:creationId xmlns:p14="http://schemas.microsoft.com/office/powerpoint/2010/main" val="2388666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Process reform as a condition of holding a convention</a:t>
            </a:r>
            <a:endParaRPr lang="en-US" sz="3200" dirty="0"/>
          </a:p>
        </p:txBody>
      </p:sp>
      <p:sp>
        <p:nvSpPr>
          <p:cNvPr id="3" name="Content Placeholder 2"/>
          <p:cNvSpPr>
            <a:spLocks noGrp="1"/>
          </p:cNvSpPr>
          <p:nvPr>
            <p:ph idx="1"/>
          </p:nvPr>
        </p:nvSpPr>
        <p:spPr/>
        <p:txBody>
          <a:bodyPr/>
          <a:lstStyle/>
          <a:p>
            <a:r>
              <a:rPr lang="en-US" dirty="0" smtClean="0"/>
              <a:t>By statute – requires legislative action</a:t>
            </a:r>
          </a:p>
          <a:p>
            <a:r>
              <a:rPr lang="en-US" dirty="0" smtClean="0"/>
              <a:t>By constitutional amendment </a:t>
            </a:r>
          </a:p>
          <a:p>
            <a:pPr lvl="1"/>
            <a:r>
              <a:rPr lang="en-US" dirty="0" smtClean="0"/>
              <a:t>Must be passed this hear and again in 2017</a:t>
            </a:r>
          </a:p>
          <a:p>
            <a:pPr lvl="1"/>
            <a:r>
              <a:rPr lang="en-US" dirty="0" smtClean="0"/>
              <a:t>Will be on the ballot at the same time as the convention call vote</a:t>
            </a:r>
            <a:endParaRPr lang="en-US" dirty="0"/>
          </a:p>
        </p:txBody>
      </p:sp>
      <p:sp>
        <p:nvSpPr>
          <p:cNvPr id="4" name="Date Placeholder 3"/>
          <p:cNvSpPr>
            <a:spLocks noGrp="1"/>
          </p:cNvSpPr>
          <p:nvPr>
            <p:ph type="dt" sz="half" idx="10"/>
          </p:nvPr>
        </p:nvSpPr>
        <p:spPr/>
        <p:txBody>
          <a:bodyPr/>
          <a:lstStyle/>
          <a:p>
            <a:fld id="{18B44B1F-714E-4660-949A-0465446F4B7B}"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29</a:t>
            </a:fld>
            <a:endParaRPr lang="en-US" dirty="0"/>
          </a:p>
        </p:txBody>
      </p:sp>
    </p:spTree>
    <p:extLst>
      <p:ext uri="{BB962C8B-B14F-4D97-AF65-F5344CB8AC3E}">
        <p14:creationId xmlns:p14="http://schemas.microsoft.com/office/powerpoint/2010/main" val="849854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have this mandatory referendum question requirement?</a:t>
            </a:r>
            <a:endParaRPr lang="en-US" sz="3200" dirty="0"/>
          </a:p>
        </p:txBody>
      </p:sp>
      <p:sp>
        <p:nvSpPr>
          <p:cNvPr id="3" name="Content Placeholder 2"/>
          <p:cNvSpPr>
            <a:spLocks noGrp="1"/>
          </p:cNvSpPr>
          <p:nvPr>
            <p:ph idx="1"/>
          </p:nvPr>
        </p:nvSpPr>
        <p:spPr/>
        <p:txBody>
          <a:bodyPr>
            <a:normAutofit/>
          </a:bodyPr>
          <a:lstStyle/>
          <a:p>
            <a:r>
              <a:rPr lang="en-US" dirty="0" smtClean="0"/>
              <a:t>“….[A]ll </a:t>
            </a:r>
            <a:r>
              <a:rPr lang="en-US" dirty="0"/>
              <a:t>power </a:t>
            </a:r>
            <a:r>
              <a:rPr lang="en-US" dirty="0" smtClean="0"/>
              <a:t>is </a:t>
            </a:r>
            <a:r>
              <a:rPr lang="en-US" dirty="0"/>
              <a:t>preserved to the </a:t>
            </a:r>
            <a:r>
              <a:rPr lang="en-US" dirty="0" smtClean="0"/>
              <a:t>people…[We propose this so that] once </a:t>
            </a:r>
            <a:r>
              <a:rPr lang="en-US" dirty="0"/>
              <a:t>every 20 years they might take the matter…[of how they are governed]…into their own </a:t>
            </a:r>
            <a:r>
              <a:rPr lang="en-US" dirty="0" smtClean="0"/>
              <a:t>hands… </a:t>
            </a:r>
            <a:r>
              <a:rPr lang="en-US" sz="1400" dirty="0" smtClean="0"/>
              <a:t>Ansel Bascom, Delegate from Seneca County, 1846 NYS Constitutional Convention</a:t>
            </a:r>
          </a:p>
          <a:p>
            <a:pPr marL="0" indent="0">
              <a:buNone/>
            </a:pPr>
            <a:endParaRPr lang="en-US" sz="1400" dirty="0" smtClean="0"/>
          </a:p>
          <a:p>
            <a:r>
              <a:rPr lang="en-US" dirty="0" smtClean="0"/>
              <a:t>“…[W]ithout </a:t>
            </a:r>
            <a:r>
              <a:rPr lang="en-US" dirty="0"/>
              <a:t>the intervention of any other </a:t>
            </a:r>
            <a:r>
              <a:rPr lang="en-US" dirty="0" smtClean="0"/>
              <a:t>body… …[</a:t>
            </a:r>
            <a:r>
              <a:rPr lang="en-US" dirty="0"/>
              <a:t>I]f they were dissatisfied with the constitution, the people could say so and act </a:t>
            </a:r>
            <a:r>
              <a:rPr lang="en-US" dirty="0" smtClean="0"/>
              <a:t>accordingly, </a:t>
            </a:r>
            <a:r>
              <a:rPr lang="en-US" dirty="0"/>
              <a:t>“and if not, the existing constitution would be continued</a:t>
            </a:r>
            <a:r>
              <a:rPr lang="en-US" dirty="0" smtClean="0"/>
              <a:t>.” </a:t>
            </a:r>
            <a:r>
              <a:rPr lang="en-US" sz="1400" dirty="0" smtClean="0"/>
              <a:t>Richard Marvin, Delegate fro Chautauqua County, 1846 Constitutional Convention</a:t>
            </a:r>
            <a:endParaRPr lang="en-US" sz="1400" dirty="0"/>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3</a:t>
            </a:fld>
            <a:endParaRPr lang="en-US" dirty="0"/>
          </a:p>
        </p:txBody>
      </p:sp>
    </p:spTree>
    <p:extLst>
      <p:ext uri="{BB962C8B-B14F-4D97-AF65-F5344CB8AC3E}">
        <p14:creationId xmlns:p14="http://schemas.microsoft.com/office/powerpoint/2010/main" val="1011860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071282"/>
          </a:xfrm>
        </p:spPr>
        <p:txBody>
          <a:bodyPr>
            <a:noAutofit/>
          </a:bodyPr>
          <a:lstStyle/>
          <a:p>
            <a:pPr algn="ctr"/>
            <a:r>
              <a:rPr lang="en-US" sz="3200" dirty="0" smtClean="0"/>
              <a:t>The Convention “Catch 22”</a:t>
            </a:r>
            <a:endParaRPr lang="en-US" sz="3200" dirty="0"/>
          </a:p>
        </p:txBody>
      </p:sp>
      <p:sp>
        <p:nvSpPr>
          <p:cNvPr id="3" name="Content Placeholder 2"/>
          <p:cNvSpPr>
            <a:spLocks noGrp="1"/>
          </p:cNvSpPr>
          <p:nvPr>
            <p:ph idx="1"/>
          </p:nvPr>
        </p:nvSpPr>
        <p:spPr/>
        <p:txBody>
          <a:bodyPr>
            <a:normAutofit/>
          </a:bodyPr>
          <a:lstStyle/>
          <a:p>
            <a:pPr marL="0" indent="0">
              <a:buNone/>
            </a:pPr>
            <a:r>
              <a:rPr lang="en-US" sz="2800" dirty="0" smtClean="0"/>
              <a:t>In a process designed to bypass it and the governor:</a:t>
            </a:r>
          </a:p>
          <a:p>
            <a:r>
              <a:rPr lang="en-US" sz="2800" dirty="0" smtClean="0"/>
              <a:t>The legislature can block process reform, and therefore support for a convention conditioned on it, by doing nothing</a:t>
            </a:r>
          </a:p>
          <a:p>
            <a:r>
              <a:rPr lang="en-US" sz="2800" dirty="0" smtClean="0"/>
              <a:t>Thus “passive aggression” by the legislature  suborns a process designed to bypass it</a:t>
            </a:r>
            <a:r>
              <a:rPr lang="en-US" dirty="0" smtClean="0"/>
              <a:t>.</a:t>
            </a:r>
          </a:p>
          <a:p>
            <a:endParaRPr lang="en-US" dirty="0"/>
          </a:p>
        </p:txBody>
      </p:sp>
      <p:sp>
        <p:nvSpPr>
          <p:cNvPr id="4" name="Date Placeholder 3"/>
          <p:cNvSpPr>
            <a:spLocks noGrp="1"/>
          </p:cNvSpPr>
          <p:nvPr>
            <p:ph type="dt" sz="half" idx="10"/>
          </p:nvPr>
        </p:nvSpPr>
        <p:spPr/>
        <p:txBody>
          <a:bodyPr/>
          <a:lstStyle/>
          <a:p>
            <a:fld id="{2DE4FF7D-416D-4A24-9A7F-77003F9636F1}"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30</a:t>
            </a:fld>
            <a:endParaRPr lang="en-US" dirty="0"/>
          </a:p>
        </p:txBody>
      </p:sp>
    </p:spTree>
    <p:extLst>
      <p:ext uri="{BB962C8B-B14F-4D97-AF65-F5344CB8AC3E}">
        <p14:creationId xmlns:p14="http://schemas.microsoft.com/office/powerpoint/2010/main" val="2490670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2442882"/>
          </a:xfrm>
        </p:spPr>
        <p:txBody>
          <a:bodyPr/>
          <a:lstStyle/>
          <a:p>
            <a:r>
              <a:rPr lang="en-US" sz="3200" dirty="0" smtClean="0"/>
              <a:t>Process reform – A consequence of, not a condition for calling a convention</a:t>
            </a:r>
            <a:endParaRPr lang="en-US" sz="3200" dirty="0"/>
          </a:p>
        </p:txBody>
      </p:sp>
      <p:sp>
        <p:nvSpPr>
          <p:cNvPr id="3" name="Content Placeholder 2"/>
          <p:cNvSpPr>
            <a:spLocks noGrp="1"/>
          </p:cNvSpPr>
          <p:nvPr>
            <p:ph idx="1"/>
          </p:nvPr>
        </p:nvSpPr>
        <p:spPr/>
        <p:txBody>
          <a:bodyPr/>
          <a:lstStyle/>
          <a:p>
            <a:r>
              <a:rPr lang="en-US" dirty="0" smtClean="0"/>
              <a:t>If the voters call for a convention</a:t>
            </a:r>
          </a:p>
          <a:p>
            <a:pPr lvl="1"/>
            <a:r>
              <a:rPr lang="en-US" dirty="0" smtClean="0"/>
              <a:t>Litigation will ensue on delegate selection</a:t>
            </a:r>
          </a:p>
          <a:p>
            <a:pPr lvl="1"/>
            <a:r>
              <a:rPr lang="en-US" dirty="0" smtClean="0"/>
              <a:t>Process remedies adopted by the legislature will preempt their imposition by a Federal Judge</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31</a:t>
            </a:fld>
            <a:endParaRPr lang="en-US" dirty="0"/>
          </a:p>
        </p:txBody>
      </p:sp>
    </p:spTree>
    <p:extLst>
      <p:ext uri="{BB962C8B-B14F-4D97-AF65-F5344CB8AC3E}">
        <p14:creationId xmlns:p14="http://schemas.microsoft.com/office/powerpoint/2010/main" val="164165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a:t>
            </a:r>
            <a:r>
              <a:rPr lang="en-US" sz="3600" dirty="0"/>
              <a:t>s</a:t>
            </a:r>
            <a:r>
              <a:rPr lang="en-US" sz="3600" dirty="0" smtClean="0"/>
              <a:t>tate government</a:t>
            </a:r>
            <a:br>
              <a:rPr lang="en-US" sz="3600" dirty="0" smtClean="0"/>
            </a:br>
            <a:r>
              <a:rPr lang="en-US" sz="3600" dirty="0" smtClean="0"/>
              <a:t>dashboard warning </a:t>
            </a:r>
            <a:r>
              <a:rPr lang="en-US" sz="3600" dirty="0" smtClean="0"/>
              <a:t>light </a:t>
            </a:r>
            <a:endParaRPr lang="en-US" sz="3600" dirty="0"/>
          </a:p>
        </p:txBody>
      </p:sp>
      <p:sp>
        <p:nvSpPr>
          <p:cNvPr id="3" name="Content Placeholder 2"/>
          <p:cNvSpPr>
            <a:spLocks noGrp="1"/>
          </p:cNvSpPr>
          <p:nvPr>
            <p:ph idx="1"/>
          </p:nvPr>
        </p:nvSpPr>
        <p:spPr/>
        <p:txBody>
          <a:bodyPr/>
          <a:lstStyle/>
          <a:p>
            <a:r>
              <a:rPr lang="en-US" dirty="0" smtClean="0"/>
              <a:t>A  reminder to pay attention</a:t>
            </a:r>
          </a:p>
          <a:p>
            <a:r>
              <a:rPr lang="en-US" dirty="0" smtClean="0"/>
              <a:t>Do you:</a:t>
            </a:r>
          </a:p>
          <a:p>
            <a:pPr lvl="1"/>
            <a:r>
              <a:rPr lang="en-US" dirty="0" smtClean="0"/>
              <a:t>Ignore it?</a:t>
            </a:r>
          </a:p>
          <a:p>
            <a:pPr lvl="1"/>
            <a:r>
              <a:rPr lang="en-US" dirty="0" smtClean="0"/>
              <a:t>Bring </a:t>
            </a:r>
            <a:r>
              <a:rPr lang="en-US" dirty="0" smtClean="0"/>
              <a:t>the car into </a:t>
            </a:r>
            <a:r>
              <a:rPr lang="en-US" dirty="0" smtClean="0"/>
              <a:t>the garage for a look, and then:</a:t>
            </a:r>
          </a:p>
          <a:p>
            <a:pPr lvl="2"/>
            <a:r>
              <a:rPr lang="en-US" dirty="0" smtClean="0"/>
              <a:t>Decide to do nothing?</a:t>
            </a:r>
          </a:p>
          <a:p>
            <a:pPr lvl="2"/>
            <a:r>
              <a:rPr lang="en-US" dirty="0" smtClean="0"/>
              <a:t>Get a tune up?</a:t>
            </a:r>
          </a:p>
          <a:p>
            <a:pPr lvl="2"/>
            <a:r>
              <a:rPr lang="en-US" dirty="0" smtClean="0"/>
              <a:t>Authorize major service?</a:t>
            </a:r>
          </a:p>
          <a:p>
            <a:pPr lvl="2"/>
            <a:r>
              <a:rPr lang="en-US" dirty="0" smtClean="0"/>
              <a:t>Replace the engine?</a:t>
            </a:r>
          </a:p>
          <a:p>
            <a:pPr lvl="1"/>
            <a:r>
              <a:rPr lang="en-US" dirty="0" smtClean="0"/>
              <a:t>Or get a new car?</a:t>
            </a:r>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4</a:t>
            </a:fld>
            <a:endParaRPr lang="en-US" dirty="0"/>
          </a:p>
        </p:txBody>
      </p:sp>
      <p:pic>
        <p:nvPicPr>
          <p:cNvPr id="7" name="Picture 6"/>
          <p:cNvPicPr>
            <a:picLocks noChangeAspect="1"/>
          </p:cNvPicPr>
          <p:nvPr/>
        </p:nvPicPr>
        <p:blipFill>
          <a:blip r:embed="rId2"/>
          <a:stretch>
            <a:fillRect/>
          </a:stretch>
        </p:blipFill>
        <p:spPr>
          <a:xfrm>
            <a:off x="6135285" y="697022"/>
            <a:ext cx="990600" cy="1066800"/>
          </a:xfrm>
          <a:prstGeom prst="rect">
            <a:avLst/>
          </a:prstGeom>
        </p:spPr>
      </p:pic>
    </p:spTree>
    <p:extLst>
      <p:ext uri="{BB962C8B-B14F-4D97-AF65-F5344CB8AC3E}">
        <p14:creationId xmlns:p14="http://schemas.microsoft.com/office/powerpoint/2010/main" val="111359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680882"/>
          </a:xfrm>
        </p:spPr>
        <p:txBody>
          <a:bodyPr/>
          <a:lstStyle/>
          <a:p>
            <a:r>
              <a:rPr lang="en-US" sz="3600" dirty="0" smtClean="0"/>
              <a:t>The state constitutional change referendum process, like your car’s warning light</a:t>
            </a:r>
            <a:endParaRPr lang="en-US" sz="3600" dirty="0"/>
          </a:p>
        </p:txBody>
      </p:sp>
      <p:sp>
        <p:nvSpPr>
          <p:cNvPr id="3" name="Content Placeholder 2"/>
          <p:cNvSpPr>
            <a:spLocks noGrp="1"/>
          </p:cNvSpPr>
          <p:nvPr>
            <p:ph idx="1"/>
          </p:nvPr>
        </p:nvSpPr>
        <p:spPr/>
        <p:txBody>
          <a:bodyPr>
            <a:normAutofit/>
          </a:bodyPr>
          <a:lstStyle/>
          <a:p>
            <a:endParaRPr lang="en-US" sz="3200" dirty="0" smtClean="0"/>
          </a:p>
          <a:p>
            <a:r>
              <a:rPr lang="en-US" sz="3200" dirty="0" smtClean="0"/>
              <a:t>Is not an add on</a:t>
            </a:r>
          </a:p>
          <a:p>
            <a:r>
              <a:rPr lang="en-US" sz="3200" dirty="0" smtClean="0"/>
              <a:t>Is built into the system</a:t>
            </a:r>
          </a:p>
          <a:p>
            <a:r>
              <a:rPr lang="en-US" sz="3200" dirty="0" smtClean="0"/>
              <a:t>But you only notice that it is there when it comes on, or stays on </a:t>
            </a:r>
            <a:endParaRPr lang="en-US" sz="3200"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5</a:t>
            </a:fld>
            <a:endParaRPr lang="en-US" dirty="0"/>
          </a:p>
        </p:txBody>
      </p:sp>
    </p:spTree>
    <p:extLst>
      <p:ext uri="{BB962C8B-B14F-4D97-AF65-F5344CB8AC3E}">
        <p14:creationId xmlns:p14="http://schemas.microsoft.com/office/powerpoint/2010/main" val="60289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The Mandatory Convention Question Vote is Unfamiliar </a:t>
            </a:r>
            <a:endParaRPr lang="en-US" sz="2800" dirty="0"/>
          </a:p>
        </p:txBody>
      </p:sp>
      <p:sp>
        <p:nvSpPr>
          <p:cNvPr id="3" name="Content Placeholder 2"/>
          <p:cNvSpPr>
            <a:spLocks noGrp="1"/>
          </p:cNvSpPr>
          <p:nvPr>
            <p:ph idx="1"/>
          </p:nvPr>
        </p:nvSpPr>
        <p:spPr/>
        <p:txBody>
          <a:bodyPr/>
          <a:lstStyle/>
          <a:p>
            <a:r>
              <a:rPr lang="en-US" dirty="0" smtClean="0"/>
              <a:t>Many people do not know there is a state constitution</a:t>
            </a:r>
          </a:p>
          <a:p>
            <a:r>
              <a:rPr lang="en-US" dirty="0" smtClean="0"/>
              <a:t>The statewide referendum process has only limited use in New York State</a:t>
            </a:r>
          </a:p>
          <a:p>
            <a:pPr lvl="1"/>
            <a:r>
              <a:rPr lang="en-US" dirty="0" smtClean="0"/>
              <a:t>Approving amendments proposed by the legislature</a:t>
            </a:r>
          </a:p>
          <a:p>
            <a:pPr lvl="1"/>
            <a:r>
              <a:rPr lang="en-US" dirty="0" smtClean="0"/>
              <a:t>Authorizing full faith and credit borrowing</a:t>
            </a:r>
          </a:p>
          <a:p>
            <a:r>
              <a:rPr lang="en-US" dirty="0" smtClean="0"/>
              <a:t>The opportunity to vote on this question occurs once  every generation. Therefore, citizens get to make this choice only three or four times in a lifetime</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dirty="0"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6</a:t>
            </a:fld>
            <a:endParaRPr lang="en-US" dirty="0"/>
          </a:p>
        </p:txBody>
      </p:sp>
    </p:spTree>
    <p:extLst>
      <p:ext uri="{BB962C8B-B14F-4D97-AF65-F5344CB8AC3E}">
        <p14:creationId xmlns:p14="http://schemas.microsoft.com/office/powerpoint/2010/main" val="356100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fontScale="90000"/>
          </a:bodyPr>
          <a:lstStyle/>
          <a:p>
            <a:r>
              <a:rPr lang="en-US" b="1" dirty="0" err="1" smtClean="0"/>
              <a:t>ConCon</a:t>
            </a:r>
            <a:r>
              <a:rPr lang="en-US" b="1" dirty="0" smtClean="0"/>
              <a:t> Vote Remains Mystery for Vast Majority; Support for </a:t>
            </a:r>
            <a:r>
              <a:rPr lang="en-US" b="1" dirty="0" err="1" smtClean="0"/>
              <a:t>ConCon</a:t>
            </a:r>
            <a:r>
              <a:rPr lang="en-US" b="1" dirty="0" smtClean="0"/>
              <a:t> Weakens, Still Strong</a:t>
            </a:r>
            <a:r>
              <a:rPr lang="en-US" dirty="0" smtClean="0"/>
              <a:t/>
            </a:r>
            <a:br>
              <a:rPr lang="en-US" dirty="0" smtClean="0"/>
            </a:br>
            <a:endParaRPr lang="en-US" dirty="0"/>
          </a:p>
        </p:txBody>
      </p:sp>
      <p:sp>
        <p:nvSpPr>
          <p:cNvPr id="3" name="Content Placeholder 2"/>
          <p:cNvSpPr>
            <a:spLocks noGrp="1"/>
          </p:cNvSpPr>
          <p:nvPr>
            <p:ph idx="1"/>
          </p:nvPr>
        </p:nvSpPr>
        <p:spPr>
          <a:xfrm>
            <a:off x="457200" y="2438400"/>
            <a:ext cx="8229600" cy="3687763"/>
          </a:xfrm>
        </p:spPr>
        <p:txBody>
          <a:bodyPr>
            <a:normAutofit fontScale="55000" lnSpcReduction="20000"/>
          </a:bodyPr>
          <a:lstStyle/>
          <a:p>
            <a:pPr marL="0" indent="0">
              <a:buNone/>
            </a:pPr>
            <a:endParaRPr lang="en-US" dirty="0" smtClean="0"/>
          </a:p>
          <a:p>
            <a:pPr marL="0" indent="0">
              <a:buNone/>
            </a:pPr>
            <a:r>
              <a:rPr lang="en-US" dirty="0" smtClean="0"/>
              <a:t>Sienna Poll– October 26, 2015:</a:t>
            </a:r>
          </a:p>
          <a:p>
            <a:pPr marL="0" indent="0">
              <a:buNone/>
            </a:pPr>
            <a:endParaRPr lang="en-US" dirty="0" smtClean="0"/>
          </a:p>
          <a:p>
            <a:r>
              <a:rPr lang="en-US" sz="3800" dirty="0" smtClean="0"/>
              <a:t>“</a:t>
            </a:r>
            <a:r>
              <a:rPr lang="en-US" sz="3800" dirty="0"/>
              <a:t>More than 70 percent say they have heard nothing at all about the 2017 vote on whether New York should hold </a:t>
            </a:r>
            <a:r>
              <a:rPr lang="en-US" sz="3800" dirty="0" smtClean="0"/>
              <a:t>a Constitutional </a:t>
            </a:r>
            <a:r>
              <a:rPr lang="en-US" sz="3800" dirty="0"/>
              <a:t>Convention</a:t>
            </a:r>
            <a:r>
              <a:rPr lang="en-US" sz="3800" dirty="0" smtClean="0"/>
              <a:t>,</a:t>
            </a:r>
          </a:p>
          <a:p>
            <a:pPr marL="0" indent="0">
              <a:buNone/>
            </a:pPr>
            <a:endParaRPr lang="en-US" sz="3800" dirty="0" smtClean="0"/>
          </a:p>
          <a:p>
            <a:r>
              <a:rPr lang="en-US" sz="3800" dirty="0" smtClean="0"/>
              <a:t>“While support </a:t>
            </a:r>
            <a:r>
              <a:rPr lang="en-US" sz="3800" dirty="0"/>
              <a:t>for a </a:t>
            </a:r>
            <a:r>
              <a:rPr lang="en-US" sz="3800" dirty="0" err="1"/>
              <a:t>ConCon</a:t>
            </a:r>
            <a:r>
              <a:rPr lang="en-US" sz="3800" dirty="0"/>
              <a:t> remains very strong, 60-25 percent, it is down from July when support was 69-15 percent.”</a:t>
            </a:r>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25281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State Constitutional Conventions are not uncommon</a:t>
            </a:r>
            <a:endParaRPr lang="en-US" sz="3200" dirty="0"/>
          </a:p>
        </p:txBody>
      </p:sp>
      <p:sp>
        <p:nvSpPr>
          <p:cNvPr id="3" name="Content Placeholder 2"/>
          <p:cNvSpPr>
            <a:spLocks noGrp="1"/>
          </p:cNvSpPr>
          <p:nvPr>
            <p:ph idx="1"/>
          </p:nvPr>
        </p:nvSpPr>
        <p:spPr/>
        <p:txBody>
          <a:bodyPr/>
          <a:lstStyle/>
          <a:p>
            <a:pPr marL="342900" lvl="0" indent="-342900" defTabSz="914400">
              <a:spcBef>
                <a:spcPct val="20000"/>
              </a:spcBef>
              <a:buClrTx/>
              <a:buSzTx/>
              <a:buFont typeface="Arial" panose="020B0604020202020204" pitchFamily="34" charset="0"/>
              <a:buChar char="•"/>
              <a:defRPr/>
            </a:pPr>
            <a:r>
              <a:rPr lang="en-US" sz="2400" dirty="0">
                <a:latin typeface="Calibri"/>
                <a:ea typeface="+mn-ea"/>
                <a:cs typeface="+mn-cs"/>
              </a:rPr>
              <a:t>There Have Been 146 State Constitutions in force over the course of U.S. history</a:t>
            </a:r>
          </a:p>
          <a:p>
            <a:pPr marL="342900" lvl="0" indent="-342900" defTabSz="914400">
              <a:spcBef>
                <a:spcPct val="20000"/>
              </a:spcBef>
              <a:buClrTx/>
              <a:buSzTx/>
              <a:buFont typeface="Arial" panose="020B0604020202020204" pitchFamily="34" charset="0"/>
              <a:buChar char="•"/>
              <a:defRPr/>
            </a:pPr>
            <a:r>
              <a:rPr lang="en-US" sz="2400" dirty="0">
                <a:latin typeface="Calibri"/>
                <a:ea typeface="+mn-ea"/>
                <a:cs typeface="+mn-cs"/>
              </a:rPr>
              <a:t>Only two state constitutions currently in force (Massachusetts and New Hampshire) were adopted prior to the U.S. constitution</a:t>
            </a:r>
          </a:p>
          <a:p>
            <a:pPr marL="342900" lvl="0" indent="-342900" defTabSz="914400">
              <a:spcBef>
                <a:spcPct val="20000"/>
              </a:spcBef>
              <a:buClrTx/>
              <a:buSzTx/>
              <a:buFont typeface="Arial" panose="020B0604020202020204" pitchFamily="34" charset="0"/>
              <a:buChar char="•"/>
              <a:defRPr/>
            </a:pPr>
            <a:r>
              <a:rPr lang="en-US" sz="2400" dirty="0">
                <a:latin typeface="Calibri"/>
                <a:ea typeface="+mn-ea"/>
                <a:cs typeface="+mn-cs"/>
              </a:rPr>
              <a:t>  New York has had 9</a:t>
            </a:r>
            <a:r>
              <a:rPr lang="en-US" sz="2400" dirty="0" smtClean="0">
                <a:latin typeface="Calibri"/>
                <a:ea typeface="+mn-ea"/>
                <a:cs typeface="+mn-cs"/>
              </a:rPr>
              <a:t> conventions and 4 </a:t>
            </a:r>
            <a:r>
              <a:rPr lang="en-US" sz="2400" dirty="0">
                <a:latin typeface="Calibri"/>
                <a:ea typeface="+mn-ea"/>
                <a:cs typeface="+mn-cs"/>
              </a:rPr>
              <a:t>constitutions. The current NY constitution, adopted in 1894, was given major revision in 1938</a:t>
            </a:r>
          </a:p>
          <a:p>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8</a:t>
            </a:fld>
            <a:endParaRPr lang="en-US" dirty="0"/>
          </a:p>
        </p:txBody>
      </p:sp>
    </p:spTree>
    <p:extLst>
      <p:ext uri="{BB962C8B-B14F-4D97-AF65-F5344CB8AC3E}">
        <p14:creationId xmlns:p14="http://schemas.microsoft.com/office/powerpoint/2010/main" val="328033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But lately states have displayed convention-phobia</a:t>
            </a:r>
            <a:endParaRPr lang="en-US" sz="3600" dirty="0"/>
          </a:p>
        </p:txBody>
      </p:sp>
      <p:sp>
        <p:nvSpPr>
          <p:cNvPr id="3" name="Content Placeholder 2"/>
          <p:cNvSpPr>
            <a:spLocks noGrp="1"/>
          </p:cNvSpPr>
          <p:nvPr>
            <p:ph idx="1"/>
          </p:nvPr>
        </p:nvSpPr>
        <p:spPr/>
        <p:txBody>
          <a:bodyPr/>
          <a:lstStyle/>
          <a:p>
            <a:r>
              <a:rPr lang="en-US" dirty="0" smtClean="0"/>
              <a:t>The last state constitutional convention was held by Rhode Island in 1986.</a:t>
            </a:r>
          </a:p>
          <a:p>
            <a:r>
              <a:rPr lang="en-US" dirty="0" smtClean="0"/>
              <a:t>New York’s last convention was held in 1967</a:t>
            </a:r>
          </a:p>
          <a:p>
            <a:r>
              <a:rPr lang="en-US" dirty="0" smtClean="0"/>
              <a:t>In the mandatory referendum votes of 1977 and 1997 New Yorkers decline to call a convention</a:t>
            </a:r>
          </a:p>
          <a:p>
            <a:r>
              <a:rPr lang="en-US" dirty="0" smtClean="0"/>
              <a:t>The period between 1967 and today is the longest in state history without a constitutional convention</a:t>
            </a:r>
            <a:endParaRPr lang="en-US" dirty="0"/>
          </a:p>
        </p:txBody>
      </p:sp>
      <p:sp>
        <p:nvSpPr>
          <p:cNvPr id="4" name="Date Placeholder 3"/>
          <p:cNvSpPr>
            <a:spLocks noGrp="1"/>
          </p:cNvSpPr>
          <p:nvPr>
            <p:ph type="dt" sz="half" idx="10"/>
          </p:nvPr>
        </p:nvSpPr>
        <p:spPr/>
        <p:txBody>
          <a:bodyPr/>
          <a:lstStyle/>
          <a:p>
            <a:fld id="{C97FA90B-84BB-4995-84EB-C42F960EC755}" type="datetime1">
              <a:rPr lang="en-US" smtClean="0"/>
              <a:t>2/3/2016</a:t>
            </a:fld>
            <a:endParaRPr lang="en-US" dirty="0"/>
          </a:p>
        </p:txBody>
      </p:sp>
      <p:sp>
        <p:nvSpPr>
          <p:cNvPr id="5" name="Footer Placeholder 4"/>
          <p:cNvSpPr>
            <a:spLocks noGrp="1"/>
          </p:cNvSpPr>
          <p:nvPr>
            <p:ph type="ftr" sz="quarter" idx="11"/>
          </p:nvPr>
        </p:nvSpPr>
        <p:spPr/>
        <p:txBody>
          <a:bodyPr/>
          <a:lstStyle/>
          <a:p>
            <a:r>
              <a:rPr lang="en-US" smtClean="0"/>
              <a:t>Benjamin Center - SUNY New Paltz</a:t>
            </a:r>
            <a:endParaRPr lang="en-US" dirty="0"/>
          </a:p>
        </p:txBody>
      </p:sp>
      <p:sp>
        <p:nvSpPr>
          <p:cNvPr id="6" name="Slide Number Placeholder 5"/>
          <p:cNvSpPr>
            <a:spLocks noGrp="1"/>
          </p:cNvSpPr>
          <p:nvPr>
            <p:ph type="sldNum" sz="quarter" idx="12"/>
          </p:nvPr>
        </p:nvSpPr>
        <p:spPr/>
        <p:txBody>
          <a:bodyPr/>
          <a:lstStyle/>
          <a:p>
            <a:fld id="{DDF192CC-B245-472D-8292-E7313507AD8B}" type="slidenum">
              <a:rPr lang="en-US" smtClean="0"/>
              <a:t>9</a:t>
            </a:fld>
            <a:endParaRPr lang="en-US" dirty="0"/>
          </a:p>
        </p:txBody>
      </p:sp>
    </p:spTree>
    <p:extLst>
      <p:ext uri="{BB962C8B-B14F-4D97-AF65-F5344CB8AC3E}">
        <p14:creationId xmlns:p14="http://schemas.microsoft.com/office/powerpoint/2010/main" val="1934016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647</TotalTime>
  <Words>2726</Words>
  <Application>Microsoft Office PowerPoint</Application>
  <PresentationFormat>On-screen Show (4:3)</PresentationFormat>
  <Paragraphs>286</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Arial</vt:lpstr>
      <vt:lpstr>Calibri</vt:lpstr>
      <vt:lpstr>Century Gothic</vt:lpstr>
      <vt:lpstr>Times New Roman</vt:lpstr>
      <vt:lpstr>Wingdings</vt:lpstr>
      <vt:lpstr>Wingdings 3</vt:lpstr>
      <vt:lpstr>Ion</vt:lpstr>
      <vt:lpstr>          “Shall there be a convention to revise the constitution and amend the same?” NYS Constitution -Article XIX.§2.  </vt:lpstr>
      <vt:lpstr>A Constitutionally Mandated Referendum Vote </vt:lpstr>
      <vt:lpstr>Why do we have this mandatory referendum question requirement?</vt:lpstr>
      <vt:lpstr>The state government dashboard warning light </vt:lpstr>
      <vt:lpstr>The state constitutional change referendum process, like your car’s warning light</vt:lpstr>
      <vt:lpstr>The Mandatory Convention Question Vote is Unfamiliar </vt:lpstr>
      <vt:lpstr>ConCon Vote Remains Mystery for Vast Majority; Support for ConCon Weakens, Still Strong </vt:lpstr>
      <vt:lpstr>State Constitutional Conventions are not uncommon</vt:lpstr>
      <vt:lpstr>But lately states have displayed convention-phobia</vt:lpstr>
      <vt:lpstr>Gubernatorial leadership and preparation</vt:lpstr>
      <vt:lpstr>State of the State Message – January, 2016 A Constitutional Commission is proposed by Governor Cuomo to prepare New Yorkers for this referendum </vt:lpstr>
      <vt:lpstr>Why a phobia?</vt:lpstr>
      <vt:lpstr>The risk benefit calculation </vt:lpstr>
      <vt:lpstr>“…[M]any state constitutions …[are]… baroque  collections of essentially statutory material” Federal Judge J. Harvie Wilkinson III</vt:lpstr>
      <vt:lpstr>Constitutional Length – “Statutory” Material</vt:lpstr>
      <vt:lpstr>Process  – 19th Century solutions  – 21st Century problems</vt:lpstr>
      <vt:lpstr>Processes Issues – Statutory </vt:lpstr>
      <vt:lpstr>Are the things New Yorker say they  care about  “constitutional issues?”</vt:lpstr>
      <vt:lpstr>The lesson of constitutional  change through the legislature</vt:lpstr>
      <vt:lpstr>The lessons of the 1967 convention</vt:lpstr>
      <vt:lpstr>What would be different if the proposed 967 Constitution were adopted? - 1</vt:lpstr>
      <vt:lpstr>What would be different? - 2</vt:lpstr>
      <vt:lpstr>What would be different? - 3</vt:lpstr>
      <vt:lpstr>What would be different? - 4</vt:lpstr>
      <vt:lpstr>What would be different? -5</vt:lpstr>
      <vt:lpstr>What to put in, what to remove, what to leave unchanged?</vt:lpstr>
      <vt:lpstr>A Final Referendum - Voter ratification of the convention’s recommendations</vt:lpstr>
      <vt:lpstr>So there are three votes that  must be “yes” to change the constitution by referendum:</vt:lpstr>
      <vt:lpstr>Process reform as a condition of holding a convention</vt:lpstr>
      <vt:lpstr>The Convention “Catch 22”</vt:lpstr>
      <vt:lpstr>Process reform – A consequence of, not a condition for calling a convention</vt:lpstr>
    </vt:vector>
  </TitlesOfParts>
  <Company>SUNY New Paltz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Convention “Bootcamp” – The Change Process</dc:title>
  <dc:creator>Gerald Benjamin</dc:creator>
  <cp:lastModifiedBy>Gerald Benjamin</cp:lastModifiedBy>
  <cp:revision>44</cp:revision>
  <dcterms:created xsi:type="dcterms:W3CDTF">2015-12-02T13:54:21Z</dcterms:created>
  <dcterms:modified xsi:type="dcterms:W3CDTF">2016-02-03T16:31:25Z</dcterms:modified>
</cp:coreProperties>
</file>